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58" r:id="rId6"/>
  </p:sldMasterIdLst>
  <p:notesMasterIdLst>
    <p:notesMasterId r:id="rId37"/>
  </p:notesMasterIdLst>
  <p:sldIdLst>
    <p:sldId id="256" r:id="rId7"/>
    <p:sldId id="257" r:id="rId8"/>
    <p:sldId id="260" r:id="rId9"/>
    <p:sldId id="258" r:id="rId10"/>
    <p:sldId id="265" r:id="rId11"/>
    <p:sldId id="264" r:id="rId12"/>
    <p:sldId id="262" r:id="rId13"/>
    <p:sldId id="266" r:id="rId14"/>
    <p:sldId id="261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  <p:sldId id="276" r:id="rId25"/>
    <p:sldId id="277" r:id="rId26"/>
    <p:sldId id="278" r:id="rId27"/>
    <p:sldId id="279" r:id="rId28"/>
    <p:sldId id="259" r:id="rId29"/>
    <p:sldId id="280" r:id="rId30"/>
    <p:sldId id="282" r:id="rId31"/>
    <p:sldId id="283" r:id="rId32"/>
    <p:sldId id="284" r:id="rId33"/>
    <p:sldId id="286" r:id="rId34"/>
    <p:sldId id="288" r:id="rId35"/>
    <p:sldId id="287" r:id="rId36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5"/>
    <a:srgbClr val="9E906B"/>
    <a:srgbClr val="283583"/>
    <a:srgbClr val="133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5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9D3D6-3C14-4AD5-8623-069F0622F9A6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8D3D8-28F9-4EF2-836D-64CA4A41652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obrazu slajdu 7">
            <a:extLst>
              <a:ext uri="{FF2B5EF4-FFF2-40B4-BE49-F238E27FC236}">
                <a16:creationId xmlns:a16="http://schemas.microsoft.com/office/drawing/2014/main" id="{E4FC7BD1-D3B3-470F-A322-737431CB01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9" name="Symbol zastępczy nagłówka 8">
            <a:extLst>
              <a:ext uri="{FF2B5EF4-FFF2-40B4-BE49-F238E27FC236}">
                <a16:creationId xmlns:a16="http://schemas.microsoft.com/office/drawing/2014/main" id="{A451E5E4-CCFA-4F85-8E78-687044EF02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91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8D3D8-28F9-4EF2-836D-64CA4A416525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93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E1C3E49-8716-4ACD-ADBB-52C36D101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0" name="Podtytuł 2">
            <a:extLst>
              <a:ext uri="{FF2B5EF4-FFF2-40B4-BE49-F238E27FC236}">
                <a16:creationId xmlns:a16="http://schemas.microsoft.com/office/drawing/2014/main" id="{22DB21C0-1DFB-499D-8412-6A5AFA8BC49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135811" y="4680340"/>
            <a:ext cx="3844834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9E906B"/>
                </a:solidFill>
                <a:latin typeface="Arial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</a:t>
            </a:r>
          </a:p>
        </p:txBody>
      </p:sp>
      <p:sp>
        <p:nvSpPr>
          <p:cNvPr id="12" name="Symbol zastępczy daty 4">
            <a:extLst>
              <a:ext uri="{FF2B5EF4-FFF2-40B4-BE49-F238E27FC236}">
                <a16:creationId xmlns:a16="http://schemas.microsoft.com/office/drawing/2014/main" id="{562EFB3E-95B4-4A61-9EA9-4841600256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02743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133370"/>
                </a:solidFill>
                <a:latin typeface="Arial "/>
              </a:defRPr>
            </a:lvl1pPr>
          </a:lstStyle>
          <a:p>
            <a:fld id="{EACB44EB-1CDF-4F62-A8D5-38531DF14ADF}" type="datetimeFigureOut">
              <a:rPr lang="pl-PL" smtClean="0"/>
              <a:pPr/>
              <a:t>7.07.2025</a:t>
            </a:fld>
            <a:endParaRPr lang="pl-PL" dirty="0"/>
          </a:p>
        </p:txBody>
      </p:sp>
      <p:sp>
        <p:nvSpPr>
          <p:cNvPr id="13" name="Symbol zastępczy stopki 5">
            <a:extLst>
              <a:ext uri="{FF2B5EF4-FFF2-40B4-BE49-F238E27FC236}">
                <a16:creationId xmlns:a16="http://schemas.microsoft.com/office/drawing/2014/main" id="{00DFC3FB-063B-4CD9-9FF5-1E8449AEBB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92875"/>
            <a:ext cx="3371491" cy="365125"/>
          </a:xfrm>
          <a:prstGeom prst="rect">
            <a:avLst/>
          </a:prstGeom>
        </p:spPr>
        <p:txBody>
          <a:bodyPr/>
          <a:lstStyle>
            <a:lvl1pPr>
              <a:defRPr lang="pl-PL" sz="1200" kern="1200" dirty="0">
                <a:solidFill>
                  <a:srgbClr val="133370"/>
                </a:solidFill>
                <a:latin typeface="Arial "/>
                <a:ea typeface="+mn-ea"/>
                <a:cs typeface="+mn-cs"/>
              </a:defRPr>
            </a:lvl1pPr>
          </a:lstStyle>
          <a:p>
            <a:endParaRPr lang="pl-PL" dirty="0"/>
          </a:p>
        </p:txBody>
      </p:sp>
      <p:sp>
        <p:nvSpPr>
          <p:cNvPr id="14" name="Symbol zastępczy numeru slajdu 6">
            <a:extLst>
              <a:ext uri="{FF2B5EF4-FFF2-40B4-BE49-F238E27FC236}">
                <a16:creationId xmlns:a16="http://schemas.microsoft.com/office/drawing/2014/main" id="{DD79366A-D7E3-40B6-9E20-B832CC47D5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7602748" y="6492875"/>
            <a:ext cx="1049546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63475"/>
                </a:solidFill>
                <a:latin typeface="Arial "/>
              </a:defRPr>
            </a:lvl1pPr>
          </a:lstStyle>
          <a:p>
            <a:fld id="{9FBC0FE5-0ECF-4584-9118-C95DEDE9050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26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D2306-FD60-4C5B-B919-5CC19F04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C54A2D2-8307-49E7-BFF7-54AED5461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FE240EE-CB6E-4207-B6B1-889D1BBF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67811B-FD78-4BE0-B8E8-24BEDDD2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DDA4A5-A412-4309-B73F-60B397C3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06C33A-A8EF-4020-9526-5C5A6A1A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35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8E6052-C1FC-4EB5-8991-F7C89C5C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C8994C-47F8-4205-94E3-50BCFB4C1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359C60-234A-4F29-8541-DC751019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0B73BC-7E4F-4BBA-A970-3E44E95A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59E2DD-DED2-4133-B2E5-78C0331B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04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358157-4BFF-4B01-9F6E-ECCE84AC91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9CDDE7B-4947-4711-9A53-5CBEB33D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D72173-1870-4EAA-BA15-5D3EFF58F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94835A4-FFFA-44CF-80E1-CE8294C2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94F497-5FDF-42EC-BF47-7A4286C0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927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FBD2AC-28B4-4871-8711-88D1DFCF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7372" y="6356350"/>
            <a:ext cx="2743200" cy="365125"/>
          </a:xfrm>
        </p:spPr>
        <p:txBody>
          <a:bodyPr/>
          <a:lstStyle/>
          <a:p>
            <a:fld id="{F8AAEBC5-1952-4CD9-8A72-692CA0856836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163278-834F-4710-B4A6-3E039B17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8D27F2-E510-465F-AEB0-0C0DD709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2707-3B25-43D8-BE81-2839AC78E5A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C63F11-440D-4A9A-9946-71C6EF0AE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" cy="6858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997B359-8492-4582-9901-5C5F02EBD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" y="350512"/>
            <a:ext cx="1443486" cy="402358"/>
          </a:xfrm>
          <a:prstGeom prst="rect">
            <a:avLst/>
          </a:prstGeom>
        </p:spPr>
      </p:pic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7023001A-F6B7-4CF5-9340-5FCCF47346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6138" y="1863724"/>
            <a:ext cx="5840292" cy="4079875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20" name="Tytuł 19">
            <a:extLst>
              <a:ext uri="{FF2B5EF4-FFF2-40B4-BE49-F238E27FC236}">
                <a16:creationId xmlns:a16="http://schemas.microsoft.com/office/drawing/2014/main" id="{A462536E-53C1-47F2-835A-235950F37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445" y="1727200"/>
            <a:ext cx="382137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pl-PL" sz="4400" dirty="0">
                <a:solidFill>
                  <a:srgbClr val="9E906B"/>
                </a:solidFill>
              </a:rPr>
              <a:t>Tytuł </a:t>
            </a:r>
            <a:br>
              <a:rPr lang="pl-PL" sz="4400" dirty="0">
                <a:solidFill>
                  <a:srgbClr val="9E906B"/>
                </a:solidFill>
              </a:rPr>
            </a:br>
            <a:r>
              <a:rPr lang="pl-PL" sz="4400" dirty="0">
                <a:solidFill>
                  <a:srgbClr val="9E906B"/>
                </a:solidFill>
              </a:rPr>
              <a:t>rozdziału</a:t>
            </a:r>
          </a:p>
        </p:txBody>
      </p:sp>
      <p:sp>
        <p:nvSpPr>
          <p:cNvPr id="23" name="Symbol zastępczy zawartości 22">
            <a:extLst>
              <a:ext uri="{FF2B5EF4-FFF2-40B4-BE49-F238E27FC236}">
                <a16:creationId xmlns:a16="http://schemas.microsoft.com/office/drawing/2014/main" id="{1E0FAB16-09D5-4021-A2A6-EA285B804F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3544888"/>
            <a:ext cx="3916362" cy="239871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063475"/>
                </a:solidFill>
              </a:defRPr>
            </a:lvl1pPr>
            <a:lvl2pPr marL="457200" indent="0" algn="l">
              <a:buFontTx/>
              <a:buNone/>
              <a:defRPr sz="1400">
                <a:solidFill>
                  <a:srgbClr val="063475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rgbClr val="063475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rgbClr val="063475"/>
                </a:solidFill>
              </a:defRPr>
            </a:lvl4pPr>
            <a:lvl5pPr marL="1828800" indent="0" algn="l">
              <a:buFontTx/>
              <a:buNone/>
              <a:defRPr sz="1400">
                <a:solidFill>
                  <a:srgbClr val="063475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97705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FBD2AC-28B4-4871-8711-88D1DFCF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7372" y="6356350"/>
            <a:ext cx="2743200" cy="365125"/>
          </a:xfrm>
        </p:spPr>
        <p:txBody>
          <a:bodyPr/>
          <a:lstStyle/>
          <a:p>
            <a:fld id="{F8AAEBC5-1952-4CD9-8A72-692CA0856836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163278-834F-4710-B4A6-3E039B17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8D27F2-E510-465F-AEB0-0C0DD709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2707-3B25-43D8-BE81-2839AC78E5A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C63F11-440D-4A9A-9946-71C6EF0AE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" cy="6858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997B359-8492-4582-9901-5C5F02EBD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" y="350512"/>
            <a:ext cx="1443486" cy="402358"/>
          </a:xfrm>
          <a:prstGeom prst="rect">
            <a:avLst/>
          </a:prstGeom>
        </p:spPr>
      </p:pic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7023001A-F6B7-4CF5-9340-5FCCF47346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26138" y="1863725"/>
            <a:ext cx="2743200" cy="187960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15610890-A161-4F35-89EA-76C7F297B5F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70963" y="1863725"/>
            <a:ext cx="2743200" cy="1879600"/>
          </a:xfr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8" name="Symbol zastępczy zawartości 14">
            <a:extLst>
              <a:ext uri="{FF2B5EF4-FFF2-40B4-BE49-F238E27FC236}">
                <a16:creationId xmlns:a16="http://schemas.microsoft.com/office/drawing/2014/main" id="{6D325FDF-9EDF-4CD2-A5C6-5308062753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26138" y="3970338"/>
            <a:ext cx="2743200" cy="1879600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foto</a:t>
            </a:r>
          </a:p>
          <a:p>
            <a:pPr lvl="3"/>
            <a:endParaRPr lang="pl-PL" dirty="0"/>
          </a:p>
        </p:txBody>
      </p:sp>
      <p:sp>
        <p:nvSpPr>
          <p:cNvPr id="19" name="Symbol zastępczy zawartości 16">
            <a:extLst>
              <a:ext uri="{FF2B5EF4-FFF2-40B4-BE49-F238E27FC236}">
                <a16:creationId xmlns:a16="http://schemas.microsoft.com/office/drawing/2014/main" id="{70449F24-9160-45B9-8B7B-ED3A13FDC7C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970963" y="3970338"/>
            <a:ext cx="2743200" cy="1879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foto</a:t>
            </a:r>
          </a:p>
          <a:p>
            <a:pPr lvl="0"/>
            <a:endParaRPr lang="pl-PL" dirty="0"/>
          </a:p>
        </p:txBody>
      </p:sp>
      <p:sp>
        <p:nvSpPr>
          <p:cNvPr id="20" name="Tytuł 19">
            <a:extLst>
              <a:ext uri="{FF2B5EF4-FFF2-40B4-BE49-F238E27FC236}">
                <a16:creationId xmlns:a16="http://schemas.microsoft.com/office/drawing/2014/main" id="{A462536E-53C1-47F2-835A-235950F37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7445" y="1727200"/>
            <a:ext cx="3821370" cy="1325563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pl-PL" sz="4400" dirty="0">
                <a:solidFill>
                  <a:srgbClr val="9E906B"/>
                </a:solidFill>
              </a:rPr>
              <a:t>Tytuł </a:t>
            </a:r>
            <a:br>
              <a:rPr lang="pl-PL" sz="4400" dirty="0">
                <a:solidFill>
                  <a:srgbClr val="9E906B"/>
                </a:solidFill>
              </a:rPr>
            </a:br>
            <a:r>
              <a:rPr lang="pl-PL" sz="4400" dirty="0">
                <a:solidFill>
                  <a:srgbClr val="9E906B"/>
                </a:solidFill>
              </a:rPr>
              <a:t>rozdziału</a:t>
            </a:r>
          </a:p>
        </p:txBody>
      </p:sp>
      <p:sp>
        <p:nvSpPr>
          <p:cNvPr id="23" name="Symbol zastępczy zawartości 22">
            <a:extLst>
              <a:ext uri="{FF2B5EF4-FFF2-40B4-BE49-F238E27FC236}">
                <a16:creationId xmlns:a16="http://schemas.microsoft.com/office/drawing/2014/main" id="{1E0FAB16-09D5-4021-A2A6-EA285B804FA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3544888"/>
            <a:ext cx="3916362" cy="239871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063475"/>
                </a:solidFill>
              </a:defRPr>
            </a:lvl1pPr>
            <a:lvl2pPr marL="457200" indent="0" algn="l">
              <a:buFontTx/>
              <a:buNone/>
              <a:defRPr sz="1400">
                <a:solidFill>
                  <a:srgbClr val="063475"/>
                </a:solidFill>
              </a:defRPr>
            </a:lvl2pPr>
            <a:lvl3pPr marL="914400" indent="0" algn="l">
              <a:buFontTx/>
              <a:buNone/>
              <a:defRPr sz="1400">
                <a:solidFill>
                  <a:srgbClr val="063475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rgbClr val="063475"/>
                </a:solidFill>
              </a:defRPr>
            </a:lvl4pPr>
            <a:lvl5pPr marL="1828800" indent="0" algn="l">
              <a:buFontTx/>
              <a:buNone/>
              <a:defRPr sz="1400">
                <a:solidFill>
                  <a:srgbClr val="063475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8180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FBD2AC-28B4-4871-8711-88D1DFCF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7372" y="6356350"/>
            <a:ext cx="2743200" cy="365125"/>
          </a:xfrm>
        </p:spPr>
        <p:txBody>
          <a:bodyPr/>
          <a:lstStyle/>
          <a:p>
            <a:fld id="{F8AAEBC5-1952-4CD9-8A72-692CA0856836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163278-834F-4710-B4A6-3E039B17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B8D27F2-E510-465F-AEB0-0C0DD709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2707-3B25-43D8-BE81-2839AC78E5A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C63F11-440D-4A9A-9946-71C6EF0AE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" cy="6858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997B359-8492-4582-9901-5C5F02EBD9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23" y="350512"/>
            <a:ext cx="1443486" cy="402358"/>
          </a:xfrm>
          <a:prstGeom prst="rect">
            <a:avLst/>
          </a:prstGeom>
        </p:spPr>
      </p:pic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7023001A-F6B7-4CF5-9340-5FCCF47346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04823" y="1820593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3" name="Symbol zastępczy zawartości 14">
            <a:extLst>
              <a:ext uri="{FF2B5EF4-FFF2-40B4-BE49-F238E27FC236}">
                <a16:creationId xmlns:a16="http://schemas.microsoft.com/office/drawing/2014/main" id="{53F04971-0E7D-4656-B95A-B1A6C20A7A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912320" y="1820593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4" name="Symbol zastępczy zawartości 14">
            <a:extLst>
              <a:ext uri="{FF2B5EF4-FFF2-40B4-BE49-F238E27FC236}">
                <a16:creationId xmlns:a16="http://schemas.microsoft.com/office/drawing/2014/main" id="{BC84600F-1483-443B-A123-71A8FB0F3C6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619817" y="1820593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6" name="Symbol zastępczy zawartości 14">
            <a:extLst>
              <a:ext uri="{FF2B5EF4-FFF2-40B4-BE49-F238E27FC236}">
                <a16:creationId xmlns:a16="http://schemas.microsoft.com/office/drawing/2014/main" id="{9798C5A8-C30A-4964-81DA-E9C4D18DC71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27314" y="1820593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7" name="Symbol zastępczy zawartości 14">
            <a:extLst>
              <a:ext uri="{FF2B5EF4-FFF2-40B4-BE49-F238E27FC236}">
                <a16:creationId xmlns:a16="http://schemas.microsoft.com/office/drawing/2014/main" id="{CDE92303-D6A6-45F5-8E9A-8C65647C5E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228761" y="3974322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8" name="Symbol zastępczy zawartości 14">
            <a:extLst>
              <a:ext uri="{FF2B5EF4-FFF2-40B4-BE49-F238E27FC236}">
                <a16:creationId xmlns:a16="http://schemas.microsoft.com/office/drawing/2014/main" id="{C36682D3-DDDA-43E3-9B60-BCB816BCA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12320" y="3974322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19" name="Symbol zastępczy zawartości 14">
            <a:extLst>
              <a:ext uri="{FF2B5EF4-FFF2-40B4-BE49-F238E27FC236}">
                <a16:creationId xmlns:a16="http://schemas.microsoft.com/office/drawing/2014/main" id="{4CCF88BD-D8AC-444A-8B36-36C1B4EEFB9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19817" y="3974322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  <p:sp>
        <p:nvSpPr>
          <p:cNvPr id="21" name="Symbol zastępczy zawartości 14">
            <a:extLst>
              <a:ext uri="{FF2B5EF4-FFF2-40B4-BE49-F238E27FC236}">
                <a16:creationId xmlns:a16="http://schemas.microsoft.com/office/drawing/2014/main" id="{0B50C899-9DED-4A46-A144-0E50240161D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327314" y="3974322"/>
            <a:ext cx="2426898" cy="1923272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3"/>
            <a:r>
              <a:rPr lang="pl-PL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39402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923A6-2AD0-41E8-9A16-BAE3FB9C9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10865D-2541-4A66-BBBC-5A71F858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2538B5-B60F-4B33-824E-64F3EF2E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5A5F7D-1E54-4441-8A11-7F3458D5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765C0B-EAC4-4B80-B6ED-4B0AC4AF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99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EE311-7BB3-410F-A384-D47B9A131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9BC4A0-D117-469B-9E19-D4E85569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8744B1-93CF-4756-B02B-088A8604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A81EC9-417A-4D54-B720-6DE5316C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0D93CF-A789-4F2B-93E8-0E9465CC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38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E2F8F5-0AD0-4FA6-8E0F-F664AB62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E8A1D0-64CA-42B5-991C-D902E2AE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BF1E98-05D6-4D42-BDD8-DD5633AE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AD9850-28F2-4CD3-BCF3-0F8AAA98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5B1760-39C5-4C29-B1B4-544EE1B0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24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7C3F29-2600-49CF-891F-08A699EE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EA7747-CD48-4A01-AA62-4EE4C33D1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D4232E-56EE-4AF7-AC91-DA2F51443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62FE45-2AA5-48F0-B456-05022545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24391C-70B0-462B-9B6F-7CE4AA0F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3D07AF-4638-4E1E-927C-1EBC2F09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91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212FB-7F94-4FF1-A4E2-AEBAD453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72A2AE-ED5F-4FBA-B01C-C1023286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5AFA789-EB75-444A-A19B-E7B75499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3C25E16-5FA9-41B2-857B-9166D194F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D5314E-10CA-4A04-9C53-6EC008B6B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67B2426-22DB-42BB-9C4D-A155D751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ABE7CC8-C51F-4F6C-8BBD-4C8812A9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EC12FB2-3629-41C1-9F8F-60D14597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42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D63F76-93BD-403A-B6B5-DEBD31FD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674977F-90A5-40A4-8DA5-3A5C863A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85B69FC-6BF7-4EDC-BCEE-85BC9E03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0DD3DA-47C2-4CF1-9D6C-D4B8A40C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73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819F2C3-2693-4848-BF29-23608C52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10966D-CDB4-4285-AAA3-3F704EC4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8EFAE6-147E-4F05-9BAC-DE044C16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448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A28AD-E0AF-4F3B-B061-E292E08A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86DD5B-2CA8-464E-9F29-EA5CC7BA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676B56-1710-4AE0-A034-0DBC08B2A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4FAF331-BB5D-4ABC-9A73-05AC4B1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0357D97-51AE-42B5-941F-3F33BD37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E63D4D-6679-439D-9A91-CDCE0002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4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67507E2-2B1D-F39E-6D0D-020F0167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26FA4D-DAF2-74BD-2518-11A2CAD70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82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C270373-CF2F-48ED-8005-5B011B9E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5468C4-BFCE-47D6-8080-C257BC43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A6BD32-C425-4BFA-BF81-D60985795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5EE1-DCEE-47C9-8427-E7FD531691A0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9A5BEC-AFA3-4DAE-8781-63E479D56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F381CA-1C0A-42AB-87A2-A75129B0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0A04D-0C6C-4876-9DFE-561747A06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78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EB3ACB1-B156-4E8A-B997-69F8A88D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ECA37C-0252-4727-85E7-89FE6D2C4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D200E2-CE8D-4BEB-99F3-8C011C7A2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EBC5-1952-4CD9-8A72-692CA0856836}" type="datetimeFigureOut">
              <a:rPr lang="pl-PL" smtClean="0"/>
              <a:t>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49CD21-2D41-4B0D-8595-3773E4D43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F7CB674-EDE8-47E5-901C-951723095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2707-3B25-43D8-BE81-2839AC78E5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5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9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uraxess.ec.europa.eu/useful-information/policy-library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978T58gELo" TargetMode="External"/><Relationship Id="rId2" Type="http://schemas.openxmlformats.org/officeDocument/2006/relationships/hyperlink" Target="https://www.youtube.com/watch?v=PYaK1WphTuk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PL/TXT/PDF/?uri=OJ:C_20230164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HR_award@pk.edu.p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k.edu.pl/images/forArticles/HR/HR_Excellence_in_Research_na_PK_report_2023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k.edu.pl/images/forArticles/2025/HR%20excellence/Action%20Plan%20for%202023%202026%20tabela.docx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axess.ec.europa.eu/useful-information/policy-library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2135F9E3-42AC-4514-895F-844EC9DB18B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pl-PL" dirty="0"/>
              <a:t>Kontekst, etapy i zasady wdrożenia.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680D715C-3540-4A02-BDBC-8FDB4A1850EA}"/>
              </a:ext>
            </a:extLst>
          </p:cNvPr>
          <p:cNvSpPr txBox="1">
            <a:spLocks/>
          </p:cNvSpPr>
          <p:nvPr/>
        </p:nvSpPr>
        <p:spPr>
          <a:xfrm>
            <a:off x="1135811" y="1913432"/>
            <a:ext cx="568633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896938" algn="l"/>
              </a:tabLst>
              <a:defRPr sz="6000" b="1" kern="120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9E906B"/>
                </a:solidFill>
              </a:rPr>
              <a:t>Polityka OTM-R na PK</a:t>
            </a:r>
          </a:p>
        </p:txBody>
      </p:sp>
    </p:spTree>
    <p:extLst>
      <p:ext uri="{BB962C8B-B14F-4D97-AF65-F5344CB8AC3E}">
        <p14:creationId xmlns:p14="http://schemas.microsoft.com/office/powerpoint/2010/main" val="88940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6363E-4EEA-36AA-AF4F-6464EEB44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10966016-3829-7714-346C-ED9DF182E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Zachęca się do: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C6C75177-FCFD-4E94-CB57-D16F9B17E7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610610"/>
          </a:xfrm>
        </p:spPr>
        <p:txBody>
          <a:bodyPr>
            <a:normAutofit fontScale="2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l-PL" sz="7200" dirty="0">
                <a:ea typeface="Cabin"/>
                <a:cs typeface="Cabin"/>
                <a:sym typeface="Cabin"/>
              </a:rPr>
              <a:t>dostarczania </a:t>
            </a:r>
            <a:r>
              <a:rPr lang="pl-PL" sz="7200" b="1" dirty="0">
                <a:ea typeface="Cabin"/>
                <a:cs typeface="Cabin"/>
                <a:sym typeface="Cabin"/>
              </a:rPr>
              <a:t>jasnych i przejrzystych informacji</a:t>
            </a:r>
            <a:r>
              <a:rPr lang="pl-PL" sz="7200" dirty="0">
                <a:ea typeface="Cabin"/>
                <a:cs typeface="Cabin"/>
                <a:sym typeface="Cabin"/>
              </a:rPr>
              <a:t> na temat całego procesu selekcji, w tym </a:t>
            </a:r>
            <a:r>
              <a:rPr lang="pl-PL" sz="7200" b="1" dirty="0">
                <a:ea typeface="Cabin"/>
                <a:cs typeface="Cabin"/>
                <a:sym typeface="Cabin"/>
              </a:rPr>
              <a:t>kryteriów wyboru</a:t>
            </a:r>
            <a:r>
              <a:rPr lang="pl-PL" sz="7200" dirty="0">
                <a:ea typeface="Cabin"/>
                <a:cs typeface="Cabin"/>
                <a:sym typeface="Cabin"/>
              </a:rPr>
              <a:t> i </a:t>
            </a:r>
            <a:r>
              <a:rPr lang="pl-PL" sz="7200" b="1" dirty="0">
                <a:ea typeface="Cabin"/>
                <a:cs typeface="Cabin"/>
                <a:sym typeface="Cabin"/>
              </a:rPr>
              <a:t>orientacyjnego harmonogramu</a:t>
            </a:r>
            <a:r>
              <a:rPr lang="pl-PL" sz="7200" dirty="0">
                <a:ea typeface="Cabin"/>
                <a:cs typeface="Cabin"/>
                <a:sym typeface="Cabin"/>
              </a:rPr>
              <a:t>; 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7200" dirty="0">
                <a:ea typeface="Cabin"/>
                <a:cs typeface="Cabin"/>
                <a:sym typeface="Cabin"/>
              </a:rPr>
              <a:t>zamieszczenia </a:t>
            </a:r>
            <a:r>
              <a:rPr lang="pl-PL" sz="7200" b="1" dirty="0">
                <a:ea typeface="Cabin"/>
                <a:cs typeface="Cabin"/>
                <a:sym typeface="Cabin"/>
              </a:rPr>
              <a:t>jasnych i zwięzłych ogłoszeń o pracę</a:t>
            </a:r>
            <a:r>
              <a:rPr lang="pl-PL" sz="7200" dirty="0">
                <a:ea typeface="Cabin"/>
                <a:cs typeface="Cabin"/>
                <a:sym typeface="Cabin"/>
              </a:rPr>
              <a:t> </a:t>
            </a:r>
            <a:r>
              <a:rPr lang="pl-PL" sz="7200" b="1" dirty="0">
                <a:ea typeface="Cabin"/>
                <a:cs typeface="Cabin"/>
                <a:sym typeface="Cabin"/>
              </a:rPr>
              <a:t>z linkami do szczegółowych informacji</a:t>
            </a:r>
            <a:r>
              <a:rPr lang="pl-PL" sz="7200" dirty="0">
                <a:ea typeface="Cabin"/>
                <a:cs typeface="Cabin"/>
                <a:sym typeface="Cabin"/>
              </a:rPr>
              <a:t>, na przykład o wymaganych kompetencjach i obowiązkach, warunkach pracy, uprawnieniach, możliwościach kształcenia, rozwoju kariery, polityce równości płci itp.; </a:t>
            </a:r>
          </a:p>
          <a:p>
            <a:pPr marL="457200" lvl="0" indent="-457200">
              <a:buFont typeface="+mj-lt"/>
              <a:buAutoNum type="arabicPeriod"/>
            </a:pPr>
            <a:r>
              <a:rPr lang="pl-PL" sz="7200" b="1" dirty="0">
                <a:ea typeface="Cabin"/>
                <a:cs typeface="Cabin"/>
                <a:sym typeface="Cabin"/>
              </a:rPr>
              <a:t>upewniania się, że wymagane kwalifikacje i kompetencje są zgodne z potrzebami stanowiska </a:t>
            </a:r>
            <a:r>
              <a:rPr lang="pl-PL" sz="7200" dirty="0">
                <a:ea typeface="Cabin"/>
                <a:cs typeface="Cabin"/>
                <a:sym typeface="Cabin"/>
              </a:rPr>
              <a:t>i nie stanowią bariery w wejściu na rynek, np. zbyt restrykcyjne i/lub wymagające zbędnych kwalifikacji;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7200" dirty="0">
                <a:ea typeface="Cabin"/>
                <a:cs typeface="Cabin"/>
                <a:sym typeface="Cabin"/>
              </a:rPr>
              <a:t>rozważenia </a:t>
            </a:r>
            <a:r>
              <a:rPr lang="pl-PL" sz="7200" b="1" dirty="0">
                <a:ea typeface="Cabin"/>
                <a:cs typeface="Cabin"/>
                <a:sym typeface="Cabin"/>
              </a:rPr>
              <a:t>włączenia wyraźnych elementów proaktywnych dla niedostatecznie reprezentowanych grup</a:t>
            </a:r>
            <a:r>
              <a:rPr lang="pl-PL" sz="7200" dirty="0">
                <a:ea typeface="Cabin"/>
                <a:cs typeface="Cabin"/>
                <a:sym typeface="Cabin"/>
              </a:rPr>
              <a:t>;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7200" b="1" dirty="0">
                <a:ea typeface="Cabin"/>
                <a:cs typeface="Cabin"/>
                <a:sym typeface="Cabin"/>
              </a:rPr>
              <a:t>ograniczenia obciążenia administracyjnego kandydata</a:t>
            </a:r>
            <a:r>
              <a:rPr lang="pl-PL" sz="7200" dirty="0">
                <a:ea typeface="Cabin"/>
                <a:cs typeface="Cabin"/>
                <a:sym typeface="Cabin"/>
              </a:rPr>
              <a:t> (dowód kwalifikacji, tłumaczenia, liczba wymaganych egzemplarzy itp.) do minimum; 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7200" dirty="0">
                <a:ea typeface="Cabin"/>
                <a:cs typeface="Cabin"/>
                <a:sym typeface="Cabin"/>
              </a:rPr>
              <a:t>w stosownych przypadkach: </a:t>
            </a:r>
            <a:r>
              <a:rPr lang="pl-PL" sz="7200" b="1" dirty="0">
                <a:ea typeface="Cabin"/>
                <a:cs typeface="Cabin"/>
                <a:sym typeface="Cabin"/>
              </a:rPr>
              <a:t>dokonania przeglądu polityki instytucjonalnej w zakresie języków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pl-PL" sz="7200" b="1" dirty="0">
                <a:ea typeface="Cabin"/>
                <a:cs typeface="Cabin"/>
                <a:sym typeface="Cabin"/>
              </a:rPr>
              <a:t>przewodnik krok po kroku w zestawie narzędzi </a:t>
            </a:r>
            <a:r>
              <a:rPr lang="pl-PL" sz="7200" dirty="0">
                <a:ea typeface="Cabin"/>
                <a:cs typeface="Cabin"/>
                <a:sym typeface="Cabin"/>
              </a:rPr>
              <a:t>zawiera bardziej szczegółowe informacje na temat powyższych elementów. </a:t>
            </a:r>
            <a:endParaRPr lang="pl-PL" sz="72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2960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74428-E6C9-FDFD-68D8-1362A39D3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11CDC4ED-0CD1-64F4-B16B-FB7D1462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1"/>
            <a:ext cx="9745345" cy="79883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Zachęca się także do: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FEC005A8-1FD6-B3ED-2C10-48977B71B1B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1920240"/>
            <a:ext cx="9927907" cy="4663440"/>
          </a:xfrm>
        </p:spPr>
        <p:txBody>
          <a:bodyPr>
            <a:normAutofit fontScale="32500" lnSpcReduction="20000"/>
          </a:bodyPr>
          <a:lstStyle/>
          <a:p>
            <a:pPr marL="457200" lvl="0" indent="-457200">
              <a:buAutoNum type="arabicParenR"/>
            </a:pPr>
            <a:r>
              <a:rPr lang="pl-PL" sz="5500" dirty="0">
                <a:ea typeface="Cabin"/>
                <a:cs typeface="Cabin"/>
                <a:sym typeface="Cabin"/>
              </a:rPr>
              <a:t>Wprowadzenia procedur kontroli jakości wdrożenia OTM-R</a:t>
            </a:r>
          </a:p>
          <a:p>
            <a:pPr marL="457200" lvl="0" indent="-457200">
              <a:buAutoNum type="arabicParenR"/>
            </a:pPr>
            <a:r>
              <a:rPr lang="pl-PL" sz="5500" dirty="0">
                <a:ea typeface="Cabin"/>
                <a:cs typeface="Cabin"/>
                <a:sym typeface="Cabin"/>
              </a:rPr>
              <a:t>Zastosowania Europejskich Ram Kariery Naukowej, które określają cztery szerokie profile kariery dla naukowców:</a:t>
            </a:r>
            <a:br>
              <a:rPr lang="pl-PL" sz="5500" dirty="0">
                <a:ea typeface="Cabin"/>
                <a:cs typeface="Cabin"/>
                <a:sym typeface="Cabin"/>
              </a:rPr>
            </a:br>
            <a:endParaRPr lang="pl-PL" sz="5500" dirty="0">
              <a:ea typeface="Cabin"/>
              <a:cs typeface="Cabin"/>
              <a:sym typeface="Cabin"/>
            </a:endParaRPr>
          </a:p>
          <a:p>
            <a:pPr lvl="0">
              <a:lnSpc>
                <a:spcPct val="114000"/>
              </a:lnSpc>
            </a:pPr>
            <a:r>
              <a:rPr lang="pl-PL" sz="5500" b="1" dirty="0">
                <a:ea typeface="Cabin"/>
                <a:cs typeface="Cabin"/>
                <a:sym typeface="Cabin"/>
              </a:rPr>
              <a:t>R1 Naukowiec Pierwszego Stopnia </a:t>
            </a:r>
            <a:r>
              <a:rPr lang="pl-PL" sz="5500" dirty="0">
                <a:ea typeface="Cabin"/>
                <a:cs typeface="Cabin"/>
                <a:sym typeface="Cabin"/>
              </a:rPr>
              <a:t>(do ukończenia doktoratu) </a:t>
            </a:r>
          </a:p>
          <a:p>
            <a:pPr lvl="0">
              <a:lnSpc>
                <a:spcPct val="114000"/>
              </a:lnSpc>
            </a:pPr>
            <a:r>
              <a:rPr lang="pl-PL" sz="5500" b="1" dirty="0">
                <a:ea typeface="Cabin"/>
                <a:cs typeface="Cabin"/>
                <a:sym typeface="Cabin"/>
              </a:rPr>
              <a:t>R2 Uznany Naukowiec </a:t>
            </a:r>
            <a:r>
              <a:rPr lang="pl-PL" sz="5500" dirty="0">
                <a:ea typeface="Cabin"/>
                <a:cs typeface="Cabin"/>
                <a:sym typeface="Cabin"/>
              </a:rPr>
              <a:t>(posiadacze tytułu doktora lub jego odpowiedniki, którzy nie są jeszcze w pełni niezależni) </a:t>
            </a:r>
          </a:p>
          <a:p>
            <a:pPr lvl="0">
              <a:lnSpc>
                <a:spcPct val="114000"/>
              </a:lnSpc>
            </a:pPr>
            <a:r>
              <a:rPr lang="pl-PL" sz="5500" b="1" dirty="0">
                <a:ea typeface="Cabin"/>
                <a:cs typeface="Cabin"/>
                <a:sym typeface="Cabin"/>
              </a:rPr>
              <a:t>R3 Doświadczony Naukowiec </a:t>
            </a:r>
            <a:r>
              <a:rPr lang="pl-PL" sz="5500" dirty="0">
                <a:ea typeface="Cabin"/>
                <a:cs typeface="Cabin"/>
                <a:sym typeface="Cabin"/>
              </a:rPr>
              <a:t>(naukowcy, którzy rozwinęli poziom niezależności) </a:t>
            </a:r>
          </a:p>
          <a:p>
            <a:pPr lvl="0">
              <a:lnSpc>
                <a:spcPct val="114000"/>
              </a:lnSpc>
            </a:pPr>
            <a:r>
              <a:rPr lang="pl-PL" sz="5500" b="1" dirty="0">
                <a:ea typeface="Cabin"/>
                <a:cs typeface="Cabin"/>
                <a:sym typeface="Cabin"/>
              </a:rPr>
              <a:t>R4 Wiodący Naukowiec </a:t>
            </a:r>
            <a:r>
              <a:rPr lang="pl-PL" sz="5500" dirty="0">
                <a:ea typeface="Cabin"/>
                <a:cs typeface="Cabin"/>
                <a:sym typeface="Cabin"/>
              </a:rPr>
              <a:t>(naukowcy prowadzący własny obszar badań)</a:t>
            </a:r>
          </a:p>
          <a:p>
            <a:pPr marL="446088" lvl="0" indent="-446088">
              <a:lnSpc>
                <a:spcPct val="114000"/>
              </a:lnSpc>
              <a:buAutoNum type="arabicParenR" startAt="3"/>
            </a:pPr>
            <a:r>
              <a:rPr lang="pl-PL" sz="5500" dirty="0">
                <a:sym typeface="Cabin"/>
              </a:rPr>
              <a:t>Zapewnienia systemu szkoleń dla wszystkich osób zaangażowanych w proces rekrutacji w instytucji</a:t>
            </a:r>
          </a:p>
          <a:p>
            <a:pPr marL="446088" lvl="0" indent="-446088">
              <a:lnSpc>
                <a:spcPct val="114000"/>
              </a:lnSpc>
              <a:buAutoNum type="arabicParenR" startAt="3"/>
            </a:pPr>
            <a:r>
              <a:rPr lang="pl-PL" sz="5500" dirty="0">
                <a:sym typeface="Cabin"/>
              </a:rPr>
              <a:t>Tam, gdzie jest to możliwe – stosowania narzędzi i metod zdalnych, w celu prowadzenia e-rekrutacji </a:t>
            </a:r>
          </a:p>
          <a:p>
            <a:pPr marL="446088" lvl="0" indent="-446088">
              <a:lnSpc>
                <a:spcPct val="114000"/>
              </a:lnSpc>
              <a:buAutoNum type="arabicParenR" startAt="3"/>
            </a:pPr>
            <a:r>
              <a:rPr lang="pl-PL" sz="5500" dirty="0">
                <a:sym typeface="Cabin"/>
              </a:rPr>
              <a:t>Wdrożenia systemu monitorowania ze wsparciem </a:t>
            </a:r>
            <a:r>
              <a:rPr lang="pl-PL" sz="5500" dirty="0" err="1">
                <a:sym typeface="Cabin"/>
              </a:rPr>
              <a:t>checklisty</a:t>
            </a:r>
            <a:r>
              <a:rPr lang="pl-PL" sz="5500" dirty="0">
                <a:sym typeface="Cabin"/>
              </a:rPr>
              <a:t> dostarczonej w „Pakiecie OTM-R” przez Komisję Europejską: </a:t>
            </a:r>
            <a:r>
              <a:rPr lang="pl-PL" sz="5500" dirty="0">
                <a:sym typeface="Cabin"/>
                <a:hlinkClick r:id="rId2"/>
              </a:rPr>
              <a:t>https://euraxess.ec.europa.eu/useful-information/policy-library</a:t>
            </a:r>
            <a:r>
              <a:rPr lang="pl-PL" sz="5500" dirty="0">
                <a:sym typeface="Cabin"/>
              </a:rPr>
              <a:t> </a:t>
            </a:r>
            <a:endParaRPr lang="pl-PL" sz="55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3696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19A3A-E6F7-0B3B-D680-A64DD2B3D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98933062-0ED2-25A9-2ECA-661BA11E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Elementy krytyczne rekrutacji: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E2055A6-C0A7-0A81-AF5C-237D5F5313F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417570"/>
          </a:xfrm>
        </p:spPr>
        <p:txBody>
          <a:bodyPr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444D"/>
              </a:buClr>
              <a:buSzPts val="2000"/>
              <a:buFont typeface="Cabin"/>
              <a:buChar char="●"/>
            </a:pPr>
            <a:r>
              <a:rPr lang="pl-PL" sz="2400" dirty="0">
                <a:ea typeface="Cabin"/>
                <a:cs typeface="Cabin"/>
                <a:sym typeface="Cabin"/>
              </a:rPr>
              <a:t>Pytania - odpowiedzi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ea typeface="Cabin"/>
              <a:cs typeface="Cabin"/>
              <a:sym typeface="Cab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444D"/>
              </a:buClr>
              <a:buSzPts val="2000"/>
              <a:buFont typeface="Cabin"/>
              <a:buChar char="●"/>
            </a:pPr>
            <a:r>
              <a:rPr lang="pl-PL" sz="2400" dirty="0">
                <a:ea typeface="Cabin"/>
                <a:cs typeface="Cabin"/>
                <a:sym typeface="Cabin"/>
              </a:rPr>
              <a:t>Kryteria oceny – świadome i nieuświadomione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>
              <a:ea typeface="Cabin"/>
              <a:cs typeface="Cabin"/>
              <a:sym typeface="Cabi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17444D"/>
              </a:buClr>
              <a:buSzPts val="2000"/>
              <a:buFont typeface="Cabin"/>
              <a:buChar char="●"/>
            </a:pPr>
            <a:r>
              <a:rPr lang="pl-PL" sz="2400" dirty="0">
                <a:ea typeface="Cabin"/>
                <a:cs typeface="Cabin"/>
                <a:sym typeface="Cabin"/>
              </a:rPr>
              <a:t>Proces podejmowania decyzji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3F23665-27FE-2A9E-470E-C5BEC5EAA4C1}"/>
              </a:ext>
            </a:extLst>
          </p:cNvPr>
          <p:cNvSpPr txBox="1"/>
          <p:nvPr/>
        </p:nvSpPr>
        <p:spPr>
          <a:xfrm>
            <a:off x="1357313" y="4513580"/>
            <a:ext cx="6097904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https://www.youtube.com/watch?v=PYaK1WphTuk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https://www.youtube.com/watch?v=g978T58gELo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3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862F-F67D-F0F7-6CDB-845CB11D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dokument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6D0E21E-F590-F128-D825-7E84E2F1C3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0" y="1863725"/>
            <a:ext cx="4768267" cy="4079875"/>
          </a:xfr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D769A1A0-AB77-E2BD-11E3-012DAD64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44" y="1727200"/>
            <a:ext cx="4487546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9E906B"/>
                </a:solidFill>
              </a:rPr>
              <a:t>Polityka </a:t>
            </a:r>
            <a:br>
              <a:rPr lang="pl-PL">
                <a:solidFill>
                  <a:srgbClr val="9E906B"/>
                </a:solidFill>
              </a:rPr>
            </a:br>
            <a:r>
              <a:rPr lang="pl-PL">
                <a:solidFill>
                  <a:srgbClr val="9E906B"/>
                </a:solidFill>
              </a:rPr>
              <a:t>OTM-R na PK:</a:t>
            </a:r>
            <a:endParaRPr lang="pl-PL" dirty="0">
              <a:solidFill>
                <a:srgbClr val="9E906B"/>
              </a:solidFill>
            </a:endParaRP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FA811BCB-2683-9CF0-02D7-45A8C1F2BFE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/>
              <a:t>Opracowana</a:t>
            </a:r>
            <a:r>
              <a:rPr lang="pl-PL"/>
              <a:t> przez zespół w składzie: mgr Dorota Markiewicz-Roszak, mec. Irena Jakubiec, dr Justyna Małkuch-Świtalska, mgr Katarzyna Dydek, mgr Maciej Zając,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/>
              <a:t>Wdrożona</a:t>
            </a:r>
            <a:r>
              <a:rPr lang="pl-PL"/>
              <a:t> Zarządzeniem nr 19 Rektora Politechniki Krakowskiej im. Tadeusza Kościuszki z dnia 5 lutego 2025 r. w sprawie wprowadzenia Polityki Otwartej, Transparentne, opartej na kryteriach Merytorycznych Rekrutacji (OTM-R).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/>
              <a:t>Pełny tekst OTM-R </a:t>
            </a:r>
            <a:r>
              <a:rPr lang="pl-PL"/>
              <a:t>– Załącznik do Zarządzenia nr 19 Rektora PK z dnia 5 lutego 2025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09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21698-254B-B059-CC85-02B49EF3F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6369EC5D-5FA3-F0C9-69D6-5F8F4172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Wprowadzenie: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8869A145-6DAD-6C35-988C-E87F07E5B9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9435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Polityka OTM-R odnosi się do:</a:t>
            </a:r>
          </a:p>
          <a:p>
            <a:pPr marL="285750" indent="-285750">
              <a:lnSpc>
                <a:spcPct val="134000"/>
              </a:lnSpc>
              <a:buFontTx/>
              <a:buChar char="-"/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zasad zawartych w „Kodeksie etycznym Politechniki Krakowskiej”, </a:t>
            </a:r>
          </a:p>
          <a:p>
            <a:pPr marL="285750" indent="-285750">
              <a:lnSpc>
                <a:spcPct val="134000"/>
              </a:lnSpc>
              <a:buFontTx/>
              <a:buChar char="-"/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celów uczelni wyrażonych w „Strategii Rozwoju Politechniki Krakowskiej im. Tadeusza Kościuszki na lata 2021-2025”, </a:t>
            </a:r>
          </a:p>
          <a:p>
            <a:pPr marL="285750" indent="-285750">
              <a:lnSpc>
                <a:spcPct val="134000"/>
              </a:lnSpc>
              <a:buFontTx/>
              <a:buChar char="-"/>
            </a:pPr>
            <a:r>
              <a:rPr lang="pl-PL" sz="1800" dirty="0">
                <a:latin typeface="Arial" panose="020B0604020202020204" pitchFamily="34" charset="0"/>
              </a:rPr>
              <a:t>d</a:t>
            </a:r>
            <a:r>
              <a:rPr lang="pl-PL" sz="1800" b="0" i="0" u="none" strike="noStrike" baseline="0" dirty="0">
                <a:latin typeface="Arial" panose="020B0604020202020204" pitchFamily="34" charset="0"/>
              </a:rPr>
              <a:t>ziałań antydyskryminacyjnych przedstawionych w Planie Równości dla Politechniki Krakowskiej na lata 2022-2025.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OTM-R uzupełnia procedurę zatrudniania nauczycieli akademickich wyrażoną w Statucie Politechniki Krakowskiej im. Tadeusza Kościuszki. </a:t>
            </a:r>
            <a:r>
              <a:rPr lang="pl-PL" sz="1800" b="1" i="0" u="none" strike="noStrike" baseline="0" dirty="0">
                <a:latin typeface="Arial" panose="020B0604020202020204" pitchFamily="34" charset="0"/>
              </a:rPr>
              <a:t>Polityka OTM-R określa warunki, jakie powinny spełniać komisje konkursowe oraz zasady, jakimi powinny się kierować wszystkie osoby zaangażowane w proces rekrutacji nauczycieli akademickich</a:t>
            </a:r>
            <a:r>
              <a:rPr lang="pl-PL" sz="1800" b="0" i="0" u="none" strike="noStrike" baseline="0" dirty="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OTM-R stosuje się odpowiednio do powołania komisji kwalifikacyjnej w przypadkach, o których mowa w: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1) „Wewnętrznej procedurze kwalifikacyjnej stosowanej przy zatrudnianiu nauczycieli akademickich”;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2) „Procedurze kwalifikacyjnej stosowanej przy powoływaniu kierowników katedr”. </a:t>
            </a:r>
          </a:p>
          <a:p>
            <a:pPr>
              <a:lnSpc>
                <a:spcPct val="134000"/>
              </a:lnSpc>
            </a:pPr>
            <a:r>
              <a:rPr lang="pl-PL" sz="1800" b="1" i="0" u="none" strike="noStrike" baseline="0" dirty="0">
                <a:latin typeface="Arial" panose="020B0604020202020204" pitchFamily="34" charset="0"/>
              </a:rPr>
              <a:t>Zasady określone w Polityce OTM-R dotyczą rekrutacji na stanowiska nauczycieli akademickich.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Użyty w Polityce termin „pracownik naukowy” obejmuje nauczycieli akademickich zatrudnianych w grupie pracowników badawczych, badawczo-dydaktycznych oraz dydaktycznych. </a:t>
            </a:r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594517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36743-C2D0-1233-126D-304CD8480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43FA7328-C2A0-65A1-2A10-8E37C964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Cel wprowadzenia Polityki: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100237D7-7B4F-E3D7-195E-C381E8663C4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41757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Polityka OTM-R </a:t>
            </a:r>
            <a:r>
              <a:rPr lang="pl-PL" sz="1800" dirty="0">
                <a:latin typeface="Arial" panose="020B0604020202020204" pitchFamily="34" charset="0"/>
              </a:rPr>
              <a:t>na PK </a:t>
            </a:r>
            <a:r>
              <a:rPr lang="pl-PL" sz="1800" b="0" i="0" u="none" strike="noStrike" baseline="0" dirty="0">
                <a:latin typeface="Arial" panose="020B0604020202020204" pitchFamily="34" charset="0"/>
              </a:rPr>
              <a:t>ma na celu przedstawienie w sposób przejrzysty i przystępny zasad rekrutacji oraz zatrudniania pracowników naukowych w drodze konkursów, a także wskazanie w jednym dokumencie wszelkich regulujących tę kwestię aktów prawnych.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latin typeface="Arial" panose="020B0604020202020204" pitchFamily="34" charset="0"/>
              </a:rPr>
              <a:t>Rektor Politechniki Krakowskiej obliguje wszystkie osoby zaangażowane w proces rekrutacji do stosowania zasad Polityki OTMR i Statutu PK. </a:t>
            </a:r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55031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B5F27-D343-47BA-21ED-801026E4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102CB7A8-899C-E2E2-C469-3D56874A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Podstawy prawne: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3578ABF4-3B4F-196B-132B-34FB8E3E424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19"/>
            <a:ext cx="9927907" cy="39525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Podstawę prawną procesu rekrutacji nauczycieli akademickich stanowią: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1) </a:t>
            </a:r>
            <a:r>
              <a:rPr lang="pl-PL" sz="1800" b="1" i="0" u="none" strike="noStrike" baseline="0" dirty="0"/>
              <a:t>Ustawa</a:t>
            </a:r>
            <a:r>
              <a:rPr lang="pl-PL" sz="1800" b="0" i="0" u="none" strike="noStrike" baseline="0" dirty="0"/>
              <a:t> z dnia 20 lipca 2018 r. – Prawo o szkolnictwie wyższym i nauce,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2) </a:t>
            </a:r>
            <a:r>
              <a:rPr lang="pl-PL" sz="1800" b="1" i="0" u="none" strike="noStrike" baseline="0" dirty="0"/>
              <a:t>Ustawa</a:t>
            </a:r>
            <a:r>
              <a:rPr lang="pl-PL" sz="1800" b="0" i="0" u="none" strike="noStrike" baseline="0" dirty="0"/>
              <a:t> z dnia 26 czerwca 1974 r. Kodeks pracy,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3) </a:t>
            </a:r>
            <a:r>
              <a:rPr lang="pl-PL" sz="1800" b="1" i="0" u="none" strike="noStrike" baseline="0" dirty="0"/>
              <a:t>Statut</a:t>
            </a:r>
            <a:r>
              <a:rPr lang="pl-PL" sz="1800" b="0" i="0" u="none" strike="noStrike" baseline="0" dirty="0"/>
              <a:t> Politechniki Krakowskiej im. Tadeusza Kościuszki,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4) </a:t>
            </a:r>
            <a:r>
              <a:rPr lang="pl-PL" sz="1800" b="1" i="0" u="none" strike="noStrike" baseline="0" dirty="0"/>
              <a:t>Europejska Karta Naukowca </a:t>
            </a:r>
            <a:r>
              <a:rPr lang="pl-PL" sz="1800" b="0" i="0" u="none" strike="noStrike" baseline="0" dirty="0"/>
              <a:t>oraz Kodeks Postępowania przy rekrutacji pracowników naukowych,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5) </a:t>
            </a:r>
            <a:r>
              <a:rPr lang="pl-PL" sz="1800" b="1" i="0" u="none" strike="noStrike" baseline="0" dirty="0"/>
              <a:t>Kodeks Etyczny </a:t>
            </a:r>
            <a:r>
              <a:rPr lang="pl-PL" sz="1800" b="0" i="0" u="none" strike="noStrike" baseline="0" dirty="0"/>
              <a:t>Politechniki Krakowskiej,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6) </a:t>
            </a:r>
            <a:r>
              <a:rPr lang="pl-PL" sz="1800" b="1" i="0" u="none" strike="noStrike" baseline="0" dirty="0"/>
              <a:t>Strategia Rozwoju </a:t>
            </a:r>
            <a:r>
              <a:rPr lang="pl-PL" sz="1800" b="0" i="0" u="none" strike="noStrike" baseline="0" dirty="0"/>
              <a:t>Politechniki Krakowskiej im. Tadeusza Kościuszki na lata 2021-2025,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7) </a:t>
            </a:r>
            <a:r>
              <a:rPr lang="pl-PL" sz="1800" b="1" i="0" u="none" strike="noStrike" baseline="0" dirty="0"/>
              <a:t>Regulamin zatrudniania </a:t>
            </a:r>
            <a:r>
              <a:rPr lang="pl-PL" sz="1800" b="0" i="0" u="none" strike="noStrike" baseline="0" dirty="0"/>
              <a:t>na Politechnice Krakowskiej im. Tadeusza Kościuszki w ramach projektów finansowanych ze środków zewnętrznych,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8) </a:t>
            </a:r>
            <a:r>
              <a:rPr lang="pl-PL" sz="1800" b="1" i="0" u="none" strike="noStrike" baseline="0" dirty="0"/>
              <a:t>Wewnętrzna procedura kwalifikacyjna </a:t>
            </a:r>
            <a:r>
              <a:rPr lang="pl-PL" sz="1800" b="0" i="0" u="none" strike="noStrike" baseline="0" dirty="0"/>
              <a:t>stosowana przy zatrudnianiu nauczycieli akademickich,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9) </a:t>
            </a:r>
            <a:r>
              <a:rPr lang="pl-PL" sz="1800" b="1" i="0" u="none" strike="noStrike" baseline="0" dirty="0"/>
              <a:t>Regulamin wynagradzania </a:t>
            </a:r>
            <a:r>
              <a:rPr lang="pl-PL" sz="1800" b="0" i="0" u="none" strike="noStrike" baseline="0" dirty="0"/>
              <a:t>pracowników Politechniki Krakowskiej im. Tadeusza Kościuszki,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10) </a:t>
            </a:r>
            <a:r>
              <a:rPr lang="pl-PL" sz="1800" b="1" i="0" u="none" strike="noStrike" baseline="0" dirty="0"/>
              <a:t>Regulamin pracy </a:t>
            </a:r>
            <a:r>
              <a:rPr lang="pl-PL" sz="1800" b="0" i="0" u="none" strike="noStrike" baseline="0" dirty="0"/>
              <a:t>Politechniki Krakowskiej. </a:t>
            </a: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362234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6D11-FB5E-911C-52EE-5285D2E8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E65AD10-A6F2-7D0F-E705-2FA6B3094D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63475"/>
                </a:solidFill>
                <a:latin typeface="Arial" panose="020B0604020202020204" pitchFamily="34" charset="0"/>
              </a:rPr>
              <a:t>osoba zatrudniona na stanowisku ds. doskonałości kadr PK (PN-8)</a:t>
            </a:r>
            <a:endParaRPr lang="pl-PL" dirty="0">
              <a:solidFill>
                <a:srgbClr val="063475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9067A3-0994-F31E-EC17-3B70C2E29D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0963" y="1917515"/>
            <a:ext cx="2743200" cy="187960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63475"/>
                </a:solidFill>
              </a:rPr>
              <a:t>Dziekani </a:t>
            </a:r>
            <a:r>
              <a:rPr lang="pl-PL" sz="1800" dirty="0">
                <a:solidFill>
                  <a:srgbClr val="063475"/>
                </a:solidFill>
              </a:rPr>
              <a:t>oraz </a:t>
            </a:r>
            <a:r>
              <a:rPr lang="pl-PL" sz="1800" b="0" i="0" u="none" strike="noStrike" baseline="0" dirty="0">
                <a:solidFill>
                  <a:srgbClr val="063475"/>
                </a:solidFill>
              </a:rPr>
              <a:t>kierownicy jednostek pozawydziałowych zatrudniający nauczycieli akademickich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8B63AAD-9973-2D24-2818-A7D33048B01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pl-PL" sz="1800" b="0" i="0" u="none" strike="noStrike" baseline="0" dirty="0">
                <a:solidFill>
                  <a:srgbClr val="063475"/>
                </a:solidFill>
              </a:rPr>
              <a:t>Koordynatorzy procesu rekrutacji </a:t>
            </a: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CA7C1C7-AEFB-3437-34C1-80E60F09B16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800" b="0" i="0" u="none" strike="noStrike" baseline="0" dirty="0">
              <a:solidFill>
                <a:srgbClr val="06347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u="none" strike="noStrike" baseline="0" dirty="0">
                <a:solidFill>
                  <a:srgbClr val="063475"/>
                </a:solidFill>
              </a:rPr>
              <a:t>Zespół ds. monitorowania strategii HR na Politechnice Krakowskiej </a:t>
            </a:r>
          </a:p>
          <a:p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1297460-2E6E-4F68-1733-88BEB94B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44" y="1727200"/>
            <a:ext cx="4647566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Struktura organizacyjna: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BA9037D-B21D-BF74-2663-542C02A49A9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endParaRPr lang="pl-PL" sz="1800" b="0" i="0" u="none" strike="noStrike" baseline="0" dirty="0"/>
          </a:p>
          <a:p>
            <a:endParaRPr lang="pl-PL" sz="1800" dirty="0"/>
          </a:p>
          <a:p>
            <a:r>
              <a:rPr lang="pl-PL" sz="1800" b="0" i="0" u="none" strike="noStrike" baseline="0" dirty="0"/>
              <a:t>Osoby zaangażowane w  realizację założeń Polityki OTM-R </a:t>
            </a:r>
            <a:r>
              <a:rPr lang="pl-PL" sz="1800" dirty="0"/>
              <a:t>na PK</a:t>
            </a:r>
            <a:r>
              <a:rPr lang="pl-PL" sz="1800" b="0" i="0" u="none" strike="noStrike" baseline="0" dirty="0"/>
              <a:t>: </a:t>
            </a:r>
            <a:endParaRPr lang="pl-PL" sz="1600" b="1" u="sng" dirty="0"/>
          </a:p>
        </p:txBody>
      </p:sp>
    </p:spTree>
    <p:extLst>
      <p:ext uri="{BB962C8B-B14F-4D97-AF65-F5344CB8AC3E}">
        <p14:creationId xmlns:p14="http://schemas.microsoft.com/office/powerpoint/2010/main" val="248357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C8139-29CB-8D2C-19DD-4514D594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F7D1653C-C9B5-E247-E02E-95DA0E40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Osoba na stanowisku ds. doskonałości kadr PK: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6C5A1F5C-2EB1-7397-821C-BC2DD122DF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417570"/>
          </a:xfrm>
        </p:spPr>
        <p:txBody>
          <a:bodyPr>
            <a:normAutofit lnSpcReduction="10000"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/>
              <a:t>a) współpracuje ściśle z Działem Spraw Osobowych i Socjalnych oraz Biurem Rektora; </a:t>
            </a: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/>
              <a:t>b) nadzoruje proces wdrażania i realizacji Polityki OTM-R; </a:t>
            </a: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/>
              <a:t>c) wydaje opinię w przedmiocie prawidłowości przeprowadzenia postępowania konkursowego w następstwie złożenia sprzeciwu przez kandydata; </a:t>
            </a: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/>
              <a:t>d) monitoruje, analizuje i ocenia efekty wdrożenia Polityki OTM-R; </a:t>
            </a: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/>
              <a:t>e) inicjuje wprowadzanie zmian w Polityce OTM-R; </a:t>
            </a:r>
          </a:p>
          <a:p>
            <a:pPr>
              <a:lnSpc>
                <a:spcPct val="114000"/>
              </a:lnSpc>
            </a:pPr>
            <a:r>
              <a:rPr lang="pl-PL" sz="1800" b="0" i="0" u="none" strike="noStrike" baseline="0" dirty="0"/>
              <a:t>f) dba o dostępność szkoleń z etycznego i niedyskryminującego prowadzenia rozmów kwalifikacyjnych i procedur rekrutacji obowiązujących na PK.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00699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B5B20-C300-8F2F-9E5B-6A438411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D599805-0D2B-47AD-1288-CA06D08E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897741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Koordynatorzy procesu rekrutacji: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A76076F1-3F68-65F5-D459-BF8A91B107F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32045" y="2223304"/>
            <a:ext cx="9927907" cy="4194586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1) </a:t>
            </a:r>
            <a:r>
              <a:rPr lang="pl-PL" sz="1100" b="1" i="0" u="none" strike="noStrike" baseline="0" dirty="0"/>
              <a:t>dziekan wydziału wyznacza koordynatora procesu rekrutacji</a:t>
            </a:r>
            <a:r>
              <a:rPr lang="pl-PL" sz="1100" b="0" i="0" u="none" strike="noStrike" baseline="0" dirty="0"/>
              <a:t>, który odpowiada za koordynację procesu rekrutacji prowadzonych w ramach danego wydziału. Na koordynatora może być wyznaczony nauczyciel akademicki lub pracownik niebędący nauczycielem akademickim. W razie potrzeby dziekan może wyznaczyć koordynatorów pomocniczych,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2) </a:t>
            </a:r>
            <a:r>
              <a:rPr lang="pl-PL" sz="1100" b="1" i="0" u="none" strike="noStrike" baseline="0" dirty="0"/>
              <a:t>kierownik jednostki pozawydziałowej zatrudniającej nauczycieli akademickich wyznacza koordynatora procesu rekrutacji</a:t>
            </a:r>
            <a:r>
              <a:rPr lang="pl-PL" sz="1100" b="0" i="0" u="none" strike="noStrike" baseline="0" dirty="0"/>
              <a:t>, który odpowiada za koordynację procesu rekrutacji prowadzonych w tej jednostce,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3) </a:t>
            </a:r>
            <a:r>
              <a:rPr lang="pl-PL" sz="1100" b="1" i="0" u="none" strike="noStrike" baseline="0" dirty="0"/>
              <a:t>koordynator procesu rekrutacji</a:t>
            </a:r>
            <a:r>
              <a:rPr lang="pl-PL" sz="1100" b="0" i="0" u="none" strike="noStrike" baseline="0" dirty="0"/>
              <a:t>: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a) współpracuje z Działem Spraw Osobowych i Socjalnych, który prowadzi całokształt spraw osobowych na Politechnice Krakowskiej;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b) odpowiada za realizację zasad Polityki OTM-R w koordynowanej przez siebie jednostce lub pionie;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c) przygotowuje, przesyła i upublicznia ogłoszenie o konkursie oraz ogłoszenie o wynikach konkursu w sposób wskazany w Statucie Politechniki Krakowskiej im. Tadeusza Kościuszki oraz niniejszej Polityce OTM-R;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d) weryfikuje spełnienie wymagań dotyczących składu komisji konkursowych;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e) prowadzi obsługę administracyjną komisji rekrutacyjnych;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f) rozpowszechnia zasady wyrażone w Polityce OTM-R w danej jednostce, </a:t>
            </a:r>
          </a:p>
          <a:p>
            <a:pPr>
              <a:lnSpc>
                <a:spcPct val="134000"/>
              </a:lnSpc>
            </a:pPr>
            <a:r>
              <a:rPr lang="pl-PL" sz="1100" b="0" i="0" u="none" strike="noStrike" baseline="0" dirty="0"/>
              <a:t>g) niezwłocznie zgłasza do dziekana wydziału lub kierownika jednostki pozawydziałowej wszelkie stwierdzone naruszenia Polityki OTM-R, a w przypadku braku podjęcia działań zmierzających do usunięcia naruszenia, kieruje sprawę do osoby zatrudnionej na stanowisku ds. doskonałości kadr PK. </a:t>
            </a:r>
            <a:endParaRPr lang="pl-PL" sz="11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6369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494FC99E-A4DE-4B48-ABD7-80A04638A6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92" y="2434526"/>
            <a:ext cx="4337304" cy="2938272"/>
          </a:xfr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23AEA82A-20D6-4CC6-B6D2-4FF9CEED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84" y="961390"/>
            <a:ext cx="4518249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9E906B"/>
                </a:solidFill>
              </a:rPr>
              <a:t>Dlaczego PK wdraża OTM-R?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C819CA2-FAC6-49AB-8E80-9434968C2A3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77003" y="2286953"/>
            <a:ext cx="5143566" cy="4060059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34000"/>
              </a:lnSpc>
              <a:buFontTx/>
              <a:buChar char="-"/>
            </a:pPr>
            <a:r>
              <a:rPr lang="pl-PL" b="1" dirty="0"/>
              <a:t>Wdrożenie Polityki Otwartej, Transparentnej i opartej na kryteriach Merytorycznych Rekrutacji (OTM-R) to jedna z wytycznych Komisji Europejskiej </a:t>
            </a:r>
            <a:r>
              <a:rPr lang="pl-PL" dirty="0"/>
              <a:t>dotycząca wyróżnienia „HR Excellence in </a:t>
            </a:r>
            <a:r>
              <a:rPr lang="pl-PL" dirty="0" err="1"/>
              <a:t>Research</a:t>
            </a:r>
            <a:r>
              <a:rPr lang="pl-PL" dirty="0"/>
              <a:t>”</a:t>
            </a:r>
          </a:p>
          <a:p>
            <a:pPr marL="285750" indent="-285750">
              <a:lnSpc>
                <a:spcPct val="134000"/>
              </a:lnSpc>
              <a:buFontTx/>
              <a:buChar char="-"/>
            </a:pPr>
            <a:r>
              <a:rPr lang="pl-PL" b="1" dirty="0"/>
              <a:t>instytucje dbające o przestrzeganie zasad Europejskiej Karty Naukowca są wyróżnione przez Komisję Europejską jednolitym, międzynarodowym znakiem „HR Excellence in </a:t>
            </a:r>
            <a:r>
              <a:rPr lang="pl-PL" b="1" dirty="0" err="1"/>
              <a:t>Research</a:t>
            </a:r>
            <a:r>
              <a:rPr lang="pl-PL" b="1" dirty="0"/>
              <a:t>” </a:t>
            </a:r>
          </a:p>
          <a:p>
            <a:pPr marL="285750" indent="-285750">
              <a:buFontTx/>
              <a:buChar char="-"/>
            </a:pPr>
            <a:endParaRPr lang="pl-PL" b="1" dirty="0"/>
          </a:p>
          <a:p>
            <a:r>
              <a:rPr lang="pl-PL" b="1" dirty="0"/>
              <a:t>Komisja Europejska wspiera:</a:t>
            </a:r>
          </a:p>
          <a:p>
            <a:pPr marL="285750" indent="-285750">
              <a:buFontTx/>
              <a:buChar char="-"/>
            </a:pPr>
            <a:r>
              <a:rPr lang="pl-PL" dirty="0"/>
              <a:t>tworzenie atrakcyjnego rynku pracy dla naukowców,</a:t>
            </a:r>
          </a:p>
          <a:p>
            <a:pPr marL="285750" indent="-285750">
              <a:buFontTx/>
              <a:buChar char="-"/>
            </a:pPr>
            <a:r>
              <a:rPr lang="pl-PL" dirty="0"/>
              <a:t>rozwój mobilności naukowców,</a:t>
            </a:r>
          </a:p>
          <a:p>
            <a:pPr marL="285750" indent="-285750">
              <a:buFontTx/>
              <a:buChar char="-"/>
            </a:pPr>
            <a:r>
              <a:rPr lang="pl-PL" dirty="0"/>
              <a:t>tworzenie warunków pracy na poziomie międzynarodowym,</a:t>
            </a:r>
          </a:p>
          <a:p>
            <a:pPr marL="285750" indent="-285750">
              <a:buFontTx/>
              <a:buChar char="-"/>
            </a:pPr>
            <a:r>
              <a:rPr lang="pl-PL" dirty="0"/>
              <a:t>podnoszenie standardów pracy naukowców,</a:t>
            </a:r>
          </a:p>
          <a:p>
            <a:pPr marL="285750" indent="-285750">
              <a:buFontTx/>
              <a:buChar char="-"/>
            </a:pPr>
            <a:r>
              <a:rPr lang="pl-PL" dirty="0"/>
              <a:t>Zwiększenie atrakcyjności karier naukowych w Europie</a:t>
            </a:r>
          </a:p>
          <a:p>
            <a:endParaRPr lang="pl-PL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9112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6500D-45F5-CD2F-49AC-6D30E997F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B6AEBDF5-3879-79C4-08C8-F4878C38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9E906B"/>
                </a:solidFill>
              </a:rPr>
              <a:t>Zespół ds. monitorowania strategii HR na Politechnice Krakowskiej: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7190D35-0E7F-0FA3-DF1E-E04D9E93B5C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417570"/>
          </a:xfrm>
        </p:spPr>
        <p:txBody>
          <a:bodyPr>
            <a:normAutofit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l-PL" sz="1800" b="0" i="0" u="none" strike="noStrike" baseline="0" dirty="0"/>
              <a:t>1) powoływany jest przez Prorektora ds. Nauki PK; </a:t>
            </a:r>
          </a:p>
          <a:p>
            <a:r>
              <a:rPr lang="pl-PL" sz="1800" b="0" i="0" u="none" strike="noStrike" baseline="0" dirty="0"/>
              <a:t>2) składa się z: </a:t>
            </a:r>
          </a:p>
          <a:p>
            <a:pPr marL="285750" indent="-285750">
              <a:buFontTx/>
              <a:buChar char="-"/>
            </a:pPr>
            <a:r>
              <a:rPr lang="pl-PL" sz="1800" b="0" i="0" u="none" strike="noStrike" baseline="0" dirty="0"/>
              <a:t>osoby zatrudnionej na stanowisku ds. doskonałości kadr PK </a:t>
            </a:r>
          </a:p>
          <a:p>
            <a:pPr marL="285750" indent="-285750">
              <a:buFontTx/>
              <a:buChar char="-"/>
            </a:pPr>
            <a:r>
              <a:rPr lang="pl-PL" sz="1800" b="0" i="0" u="none" strike="noStrike" baseline="0" dirty="0"/>
              <a:t>nauczycieli akademickich na wszystkich stopniach rozwoju kariery naukowej (R1-R4) reprezentujących minimum połowę wydziałów PK. </a:t>
            </a:r>
          </a:p>
          <a:p>
            <a:r>
              <a:rPr lang="pl-PL" sz="1800" b="0" i="0" u="none" strike="noStrike" baseline="0" dirty="0"/>
              <a:t>Skład zespołu ds. monitorowania strategii HR ma charakter zmienny. </a:t>
            </a:r>
          </a:p>
          <a:p>
            <a:r>
              <a:rPr lang="pl-PL" sz="1800" b="0" i="0" u="none" strike="noStrike" baseline="0" dirty="0"/>
              <a:t>3) celem powołania zespołu jest zapewnienie uczestnictwa przedstawicieli nauczycieli akademickich w procesie wdrażania, monitorowania i aktualizowania Polityki OTM-R na Politechnice Krakowskiej. </a:t>
            </a:r>
          </a:p>
          <a:p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995639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48F51-A218-1706-2316-E5B7125D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DBF8CB8A-9B7E-3E89-F81E-144B5D18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Zasady prowadzenia procesu rekrutacyjnego: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C07D7A9B-6B24-95E4-27B3-AFE0FCC7FA1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417570"/>
          </a:xfrm>
        </p:spPr>
        <p:txBody>
          <a:bodyPr>
            <a:normAutofit fontScale="92500" lnSpcReduction="10000"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l-PL" sz="1800" b="0" i="0" u="none" strike="noStrike" baseline="0" dirty="0"/>
              <a:t>Zatrudnienie na stanowisku nauczyciela akademickiego może nastąpić w wyniku: </a:t>
            </a:r>
          </a:p>
          <a:p>
            <a:endParaRPr lang="pl-PL" sz="1800" b="0" i="0" u="none" strike="noStrike" baseline="0" dirty="0"/>
          </a:p>
          <a:p>
            <a:r>
              <a:rPr lang="pl-PL" sz="1800" b="0" i="0" u="none" strike="noStrike" baseline="0" dirty="0"/>
              <a:t>1) </a:t>
            </a:r>
            <a:r>
              <a:rPr lang="pl-PL" sz="1800" b="1" i="0" u="none" strike="noStrike" baseline="0" dirty="0"/>
              <a:t>przeprowadzenia wewnętrznej procedury kwalifikacyjnej</a:t>
            </a:r>
            <a:r>
              <a:rPr lang="pl-PL" sz="1800" b="0" i="0" u="none" strike="noStrike" baseline="0" dirty="0"/>
              <a:t>, której zasady określa Rektor po zaopiniowaniu przez osobę na stanowisku ds. doskonałości kadr PK, lub </a:t>
            </a:r>
          </a:p>
          <a:p>
            <a:r>
              <a:rPr lang="pl-PL" sz="1800" b="0" i="0" u="none" strike="noStrike" baseline="0" dirty="0"/>
              <a:t>2) </a:t>
            </a:r>
            <a:r>
              <a:rPr lang="pl-PL" sz="1800" b="1" i="0" u="none" strike="noStrike" baseline="0" dirty="0"/>
              <a:t>przeprowadzenia otwartego konkursu</a:t>
            </a:r>
            <a:r>
              <a:rPr lang="pl-PL" sz="1800" b="0" i="0" u="none" strike="noStrike" baseline="0" dirty="0"/>
              <a:t>, z zastrzeżeniem przypadków wskazanych w art. 119 ustawy Prawo o szkolnictwie wyższym i nauce. </a:t>
            </a:r>
          </a:p>
          <a:p>
            <a:endParaRPr lang="pl-PL" sz="1800" b="0" i="0" u="none" strike="noStrike" baseline="0" dirty="0"/>
          </a:p>
          <a:p>
            <a:r>
              <a:rPr lang="pl-PL" sz="1800" b="0" i="0" u="none" strike="noStrike" baseline="0" dirty="0"/>
              <a:t>2. Nawiązanie z nauczycielem akademickim pierwszego stosunku pracy na PK, na czas określony dłuższy niż 3 miesiące lub na czas nieokreślony, w wymiarze przekraczającym połowę pełnego wymiaru czasu pracy, następuje wyłącznie po przeprowadzeniu otwartego konkursu. </a:t>
            </a:r>
          </a:p>
          <a:p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73953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A5A5-69D5-B52F-200F-7497D26D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42AFFDDB-BE5F-C89D-2A58-43C0E9EC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Zasady prowadzenia procesu rekrutacyjnego: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322491BE-2CCA-1D0D-07DC-5E8FB27A70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19"/>
            <a:ext cx="9927907" cy="3952539"/>
          </a:xfrm>
        </p:spPr>
        <p:txBody>
          <a:bodyPr>
            <a:normAutofit fontScale="85000" lnSpcReduction="10000"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Postępowanie rekrutacyjne przeprowadzane jest w sposób otwarty, transparentny i opiera się na kryteriach merytorycznych. Wyrażone w Polityce OTM-R standardy dotyczą przyjmowania pracowników naukowych do pracy, z uwzględnieniem osób na początkowym etapie kariery oraz osób powracających do pracy i kariery naukowej.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4. </a:t>
            </a:r>
            <a:r>
              <a:rPr lang="pl-PL" sz="1800" b="1" i="0" u="none" strike="noStrike" baseline="0" dirty="0"/>
              <a:t>Politechnika Krakowska zapewnia w stosunku do kandydatów oraz pracowników przestrzeganie następujących zasad: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1) </a:t>
            </a:r>
            <a:r>
              <a:rPr lang="pl-PL" sz="1800" b="1" i="0" u="none" strike="noStrike" baseline="0" dirty="0"/>
              <a:t>zasady niedyskryminacji</a:t>
            </a:r>
            <a:r>
              <a:rPr lang="pl-PL" sz="1800" b="0" i="0" u="none" strike="noStrike" baseline="0" dirty="0"/>
              <a:t>, w szczególności ze względu na płeć, wiek, pochodzenie etniczne, narodowe lub społeczne, religię lub wyznanie, orientację seksualną, język, niepełnosprawność, przekonania polityczne oraz status społeczny bądź materialny, a także przerwy lub odstępstwa od porządku chronologicznego w przebiegu kariery, </a:t>
            </a:r>
          </a:p>
          <a:p>
            <a:pPr>
              <a:lnSpc>
                <a:spcPct val="134000"/>
              </a:lnSpc>
            </a:pPr>
            <a:r>
              <a:rPr lang="pl-PL" sz="1800" b="0" i="0" u="none" strike="noStrike" baseline="0" dirty="0"/>
              <a:t>2) </a:t>
            </a:r>
            <a:r>
              <a:rPr lang="pl-PL" sz="1800" b="1" i="0" u="none" strike="noStrike" baseline="0" dirty="0"/>
              <a:t>zasady równowagi płci</a:t>
            </a:r>
            <a:r>
              <a:rPr lang="pl-PL" sz="1800" b="0" i="0" u="none" strike="noStrike" baseline="0" dirty="0"/>
              <a:t>, zmierzając do zapewnienia odpowiedniej reprezentacji płci na wszelkich stanowiskach, przy zachowaniu najwyższych kryteriów jakości i kwalifikacji. </a:t>
            </a:r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739436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16CE0F4-62F3-48F2-86DB-B0F542972B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>
                <a:solidFill>
                  <a:srgbClr val="063475"/>
                </a:solidFill>
              </a:rPr>
              <a:t>Rekrutacja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DF555F4B-1574-4B0A-8E37-8F8835C158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156" y="1820593"/>
            <a:ext cx="2426898" cy="1923272"/>
          </a:xfrm>
        </p:spPr>
        <p:txBody>
          <a:bodyPr/>
          <a:lstStyle/>
          <a:p>
            <a:endParaRPr lang="pl-PL" dirty="0"/>
          </a:p>
          <a:p>
            <a:r>
              <a:rPr lang="pl-PL" dirty="0">
                <a:solidFill>
                  <a:srgbClr val="063475"/>
                </a:solidFill>
              </a:rPr>
              <a:t>Dobór Kadr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57E6E52E-3B16-40B2-AAA7-1A859FC90F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99111" y="1820593"/>
            <a:ext cx="2426898" cy="1923272"/>
          </a:xfrm>
        </p:spPr>
        <p:txBody>
          <a:bodyPr/>
          <a:lstStyle/>
          <a:p>
            <a:endParaRPr lang="pl-PL" dirty="0"/>
          </a:p>
          <a:p>
            <a:r>
              <a:rPr lang="pl-PL" dirty="0">
                <a:solidFill>
                  <a:srgbClr val="063475"/>
                </a:solidFill>
              </a:rPr>
              <a:t>Przejrzystość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C67EFE60-82CB-4189-B662-6194F1CB5BB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>
                <a:solidFill>
                  <a:srgbClr val="063475"/>
                </a:solidFill>
              </a:rPr>
              <a:t>Ocena zasług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BE882CAC-DFA7-4A07-8155-09D3008891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28760" y="3974322"/>
            <a:ext cx="3011545" cy="1923272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63475"/>
                </a:solidFill>
              </a:rPr>
              <a:t>Odstępstwa od porządku chronologicznego życiorysów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9575F4AF-E1BD-4F8A-8AB1-BF12A93514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99192" y="3974322"/>
            <a:ext cx="2516548" cy="1923272"/>
          </a:xfrm>
        </p:spPr>
        <p:txBody>
          <a:bodyPr/>
          <a:lstStyle/>
          <a:p>
            <a:r>
              <a:rPr lang="pl-PL" dirty="0">
                <a:solidFill>
                  <a:srgbClr val="063475"/>
                </a:solidFill>
              </a:rPr>
              <a:t>Uznawanie doświadczenia w zakresie mobilności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2452B2F5-B2C1-4B8A-8611-E0CD66D3B33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99113" y="3974322"/>
            <a:ext cx="2426898" cy="1923272"/>
          </a:xfrm>
        </p:spPr>
        <p:txBody>
          <a:bodyPr/>
          <a:lstStyle/>
          <a:p>
            <a:r>
              <a:rPr lang="pl-PL" dirty="0">
                <a:solidFill>
                  <a:srgbClr val="063475"/>
                </a:solidFill>
              </a:rPr>
              <a:t>Uznawanie kwalifikacji</a:t>
            </a:r>
          </a:p>
        </p:txBody>
      </p: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86AB6C6C-03A0-4E73-A38A-95111266B90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pl-PL" dirty="0">
                <a:solidFill>
                  <a:srgbClr val="063475"/>
                </a:solidFill>
              </a:rPr>
              <a:t>Staż pracy</a:t>
            </a:r>
          </a:p>
        </p:txBody>
      </p:sp>
      <p:sp>
        <p:nvSpPr>
          <p:cNvPr id="2" name="Tytuł 9">
            <a:extLst>
              <a:ext uri="{FF2B5EF4-FFF2-40B4-BE49-F238E27FC236}">
                <a16:creationId xmlns:a16="http://schemas.microsoft.com/office/drawing/2014/main" id="{A4124B4E-67C9-3B3B-7629-C9D59C379EF2}"/>
              </a:ext>
            </a:extLst>
          </p:cNvPr>
          <p:cNvSpPr txBox="1">
            <a:spLocks/>
          </p:cNvSpPr>
          <p:nvPr/>
        </p:nvSpPr>
        <p:spPr>
          <a:xfrm>
            <a:off x="3040697" y="322651"/>
            <a:ext cx="70977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1" dirty="0">
                <a:solidFill>
                  <a:srgbClr val="9E906B"/>
                </a:solidFill>
              </a:rPr>
              <a:t>Zasady wyrażone w Europejskiej Karcie Naukowca:</a:t>
            </a:r>
          </a:p>
        </p:txBody>
      </p:sp>
    </p:spTree>
    <p:extLst>
      <p:ext uri="{BB962C8B-B14F-4D97-AF65-F5344CB8AC3E}">
        <p14:creationId xmlns:p14="http://schemas.microsoft.com/office/powerpoint/2010/main" val="422784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29C60-E68D-CD5A-77E8-FFF5D654F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CB2D51-0430-49D5-F831-7DD4A349A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310" y="1798320"/>
            <a:ext cx="7231380" cy="4145280"/>
          </a:xfrm>
          <a:prstGeom prst="rect">
            <a:avLst/>
          </a:prstGeom>
          <a:noFill/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92174E17-1116-5745-1D50-602DABBD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474" y="914400"/>
            <a:ext cx="7303051" cy="642153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9E906B"/>
                </a:solidFill>
              </a:rPr>
              <a:t>Fazy postępowania rekrutacyjnego: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F9F6A039-61C4-BFDF-D1A9-9B3A0136F36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3544888"/>
            <a:ext cx="3916362" cy="2398712"/>
          </a:xfrm>
        </p:spPr>
        <p:txBody>
          <a:bodyPr>
            <a:normAutofit/>
          </a:bodyPr>
          <a:lstStyle/>
          <a:p>
            <a:endParaRPr lang="pl-PL" b="0" i="0" u="none" strike="noStrike" baseline="0"/>
          </a:p>
          <a:p>
            <a:endParaRPr lang="pl-PL" b="0" i="0" u="none" strike="noStrike" baseline="0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6528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B42BA-D1B4-84E4-E3FE-3AE9DC133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C0B6E9-902D-5A38-5EA4-272CA57F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778" y="1481960"/>
            <a:ext cx="6842442" cy="4951095"/>
          </a:xfrm>
          <a:prstGeom prst="rect">
            <a:avLst/>
          </a:prstGeom>
          <a:noFill/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5CB04412-9FC7-42BD-BF37-914059BE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68" y="645011"/>
            <a:ext cx="7471261" cy="694987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9E906B"/>
                </a:solidFill>
              </a:rPr>
              <a:t>Fazy postępowania rekrutacyjnego: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9548AA7B-161E-ED76-4089-AFFDEB0B978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3544888"/>
            <a:ext cx="3916362" cy="2398712"/>
          </a:xfrm>
        </p:spPr>
        <p:txBody>
          <a:bodyPr>
            <a:normAutofit/>
          </a:bodyPr>
          <a:lstStyle/>
          <a:p>
            <a:endParaRPr lang="pl-PL" b="0" i="0" u="none" strike="noStrike" baseline="0"/>
          </a:p>
          <a:p>
            <a:endParaRPr lang="pl-PL" b="0" i="0" u="none" strike="noStrike" baseline="0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77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4817-6A0A-D2EC-3370-EDFF0743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45E4AE-C8D1-5A11-CFCF-7154AFF7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1917" y="1554797"/>
            <a:ext cx="6908165" cy="4388803"/>
          </a:xfrm>
          <a:prstGeom prst="rect">
            <a:avLst/>
          </a:prstGeom>
          <a:noFill/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B15B281F-AA9E-2D67-2183-25229238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903" y="734979"/>
            <a:ext cx="7176193" cy="733898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9E906B"/>
                </a:solidFill>
              </a:rPr>
              <a:t>Fazy postępowania rekrutacyjnego: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4F3B62BB-7F55-19CE-B4D2-269B1C0E202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3544888"/>
            <a:ext cx="3916362" cy="2398712"/>
          </a:xfrm>
        </p:spPr>
        <p:txBody>
          <a:bodyPr>
            <a:normAutofit/>
          </a:bodyPr>
          <a:lstStyle/>
          <a:p>
            <a:endParaRPr lang="pl-PL" b="0" i="0" u="none" strike="noStrike" baseline="0"/>
          </a:p>
          <a:p>
            <a:endParaRPr lang="pl-PL" b="0" i="0" u="none" strike="noStrike" baseline="0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257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AE88-DAAF-F20D-D4C4-30118A3E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5530AAA-F791-D9BA-B0C1-7DADE8A65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4614" y="1873670"/>
            <a:ext cx="6922770" cy="4315778"/>
          </a:xfrm>
          <a:prstGeom prst="rect">
            <a:avLst/>
          </a:prstGeom>
          <a:noFill/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F0B800B1-8A3C-A943-A3C1-657B85F0C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692" y="997627"/>
            <a:ext cx="7208615" cy="724170"/>
          </a:xfrm>
        </p:spPr>
        <p:txBody>
          <a:bodyPr anchor="ctr">
            <a:normAutofit/>
          </a:bodyPr>
          <a:lstStyle/>
          <a:p>
            <a:r>
              <a:rPr lang="pl-PL" sz="2800" dirty="0">
                <a:solidFill>
                  <a:srgbClr val="9E906B"/>
                </a:solidFill>
              </a:rPr>
              <a:t>Fazy postępowania rekrutacyjnego: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924505FC-E617-5CBA-C2B5-7C57D174D8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3544888"/>
            <a:ext cx="3916362" cy="2398712"/>
          </a:xfrm>
        </p:spPr>
        <p:txBody>
          <a:bodyPr>
            <a:normAutofit/>
          </a:bodyPr>
          <a:lstStyle/>
          <a:p>
            <a:endParaRPr lang="pl-PL" b="0" i="0" u="none" strike="noStrike" baseline="0"/>
          </a:p>
          <a:p>
            <a:endParaRPr lang="pl-PL" b="0" i="0" u="none" strike="noStrike" baseline="0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643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53D39-F179-5125-4893-3D0EA42F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548F70AD-ABD4-7FBE-105A-35CA683E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10002392" cy="1325563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9E906B"/>
                </a:solidFill>
              </a:rPr>
              <a:t>Fazy postępowania rekrutacyjnego - najważniejsze informacje zawarte w OTM-R na PK: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2EAC0C63-45E9-F4D6-6FF4-91D3AFC2E8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788921"/>
            <a:ext cx="9927907" cy="341757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4000"/>
              </a:lnSpc>
              <a:buAutoNum type="arabicPeriod"/>
            </a:pPr>
            <a:r>
              <a:rPr lang="pl-PL" sz="1800" b="0" i="0" u="none" strike="noStrike" baseline="0" dirty="0"/>
              <a:t>Ogłoszenie konkursu: s. 10-12 </a:t>
            </a:r>
          </a:p>
          <a:p>
            <a:pPr marL="342900" indent="-342900" algn="l">
              <a:lnSpc>
                <a:spcPct val="114000"/>
              </a:lnSpc>
              <a:buAutoNum type="arabicPeriod"/>
            </a:pPr>
            <a:r>
              <a:rPr lang="pl-PL" sz="1800" dirty="0"/>
              <a:t>Powołanie komisji konkursowej: s. 12-14</a:t>
            </a:r>
          </a:p>
          <a:p>
            <a:pPr marL="342900" indent="-342900" algn="l">
              <a:lnSpc>
                <a:spcPct val="114000"/>
              </a:lnSpc>
              <a:buAutoNum type="arabicPeriod"/>
            </a:pPr>
            <a:r>
              <a:rPr lang="pl-PL" sz="1800" b="0" i="0" u="none" strike="noStrike" baseline="0" dirty="0"/>
              <a:t>Ewaluacja kandydatów: s. 14-15</a:t>
            </a:r>
          </a:p>
          <a:p>
            <a:pPr marL="342900" indent="-342900" algn="l">
              <a:lnSpc>
                <a:spcPct val="114000"/>
              </a:lnSpc>
              <a:buAutoNum type="arabicPeriod"/>
            </a:pPr>
            <a:r>
              <a:rPr lang="pl-PL" sz="1800" dirty="0"/>
              <a:t>Rekomendacja: s. 15-16 </a:t>
            </a:r>
          </a:p>
          <a:p>
            <a:pPr marL="342900" indent="-342900" algn="l">
              <a:lnSpc>
                <a:spcPct val="114000"/>
              </a:lnSpc>
              <a:buAutoNum type="arabicPeriod"/>
            </a:pPr>
            <a:r>
              <a:rPr lang="pl-PL" sz="1800" dirty="0"/>
              <a:t>Procedura odwoławcza: s. 16-17</a:t>
            </a:r>
          </a:p>
          <a:p>
            <a:pPr marL="342900" indent="-342900" algn="l">
              <a:lnSpc>
                <a:spcPct val="114000"/>
              </a:lnSpc>
              <a:buAutoNum type="arabicPeriod"/>
            </a:pPr>
            <a:r>
              <a:rPr lang="pl-PL" sz="1800" b="0" i="0" u="none" strike="noStrike" baseline="0" dirty="0">
                <a:latin typeface="Calibri" panose="020F0502020204030204" pitchFamily="34" charset="0"/>
              </a:rPr>
              <a:t>Zatrudnienie: s. 17-18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437002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53D39-F179-5125-4893-3D0EA42F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548F70AD-ABD4-7FBE-105A-35CA683E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Lista załączników: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2EAC0C63-45E9-F4D6-6FF4-91D3AFC2E8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41757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4000"/>
              </a:lnSpc>
            </a:pPr>
            <a:r>
              <a:rPr lang="pl-PL" sz="1800" b="0" i="0" u="none" strike="noStrike" baseline="0" dirty="0"/>
              <a:t>Załącznik nr 1 – </a:t>
            </a:r>
            <a:r>
              <a:rPr lang="pl-PL" sz="1800" b="1" i="0" u="none" strike="noStrike" baseline="0" dirty="0"/>
              <a:t>Wzór ogłoszenia o konkursie </a:t>
            </a:r>
            <a:r>
              <a:rPr lang="pl-PL" sz="1800" b="0" i="0" u="none" strike="noStrike" baseline="0" dirty="0"/>
              <a:t>na stanowisko nauczyciela akademickiego</a:t>
            </a:r>
          </a:p>
          <a:p>
            <a:pPr algn="l">
              <a:lnSpc>
                <a:spcPct val="114000"/>
              </a:lnSpc>
            </a:pPr>
            <a:r>
              <a:rPr lang="pl-PL" sz="1800" dirty="0"/>
              <a:t>Załącznik nr 2 – </a:t>
            </a:r>
            <a:r>
              <a:rPr lang="pl-PL" sz="1800" b="1" dirty="0"/>
              <a:t>Kwestionariusz oceny </a:t>
            </a:r>
            <a:r>
              <a:rPr lang="pl-PL" sz="1800" dirty="0"/>
              <a:t>kandydata</a:t>
            </a:r>
          </a:p>
          <a:p>
            <a:pPr algn="l">
              <a:lnSpc>
                <a:spcPct val="114000"/>
              </a:lnSpc>
            </a:pPr>
            <a:r>
              <a:rPr lang="pl-PL" sz="1800" b="0" i="0" u="none" strike="noStrike" baseline="0" dirty="0"/>
              <a:t>Załącznik nr 3 – </a:t>
            </a:r>
            <a:r>
              <a:rPr lang="pl-PL" sz="1800" b="1" i="0" u="none" strike="noStrike" baseline="0" dirty="0"/>
              <a:t>Ogłoszenie dot. wyboru kandydata </a:t>
            </a:r>
            <a:r>
              <a:rPr lang="pl-PL" sz="1800" b="0" i="0" u="none" strike="noStrike" baseline="0" dirty="0"/>
              <a:t>wraz z uzasadnieniem wyboru</a:t>
            </a:r>
          </a:p>
          <a:p>
            <a:pPr algn="l">
              <a:lnSpc>
                <a:spcPct val="114000"/>
              </a:lnSpc>
            </a:pPr>
            <a:r>
              <a:rPr lang="pl-PL" sz="1800" dirty="0"/>
              <a:t>Załącznik nr 4 – </a:t>
            </a:r>
            <a:r>
              <a:rPr lang="pl-PL" sz="1800" b="1" dirty="0"/>
              <a:t>Wymogi dla kandydatów o profilach R1-R4 </a:t>
            </a:r>
            <a:r>
              <a:rPr lang="pl-PL" sz="1800" dirty="0"/>
              <a:t>oraz obowiązki związane z zatrudnieniem kandydata o określonym profilu</a:t>
            </a:r>
          </a:p>
          <a:p>
            <a:pPr algn="l">
              <a:lnSpc>
                <a:spcPct val="114000"/>
              </a:lnSpc>
            </a:pPr>
            <a:r>
              <a:rPr lang="pl-PL" sz="1800" b="0" i="0" u="none" strike="noStrike" baseline="0" dirty="0"/>
              <a:t>Załącznik nr 5 – </a:t>
            </a:r>
            <a:r>
              <a:rPr lang="pl-PL" sz="1800" b="1" i="0" u="none" strike="noStrike" baseline="0" dirty="0"/>
              <a:t>Formularz informacji </a:t>
            </a:r>
            <a:r>
              <a:rPr lang="pl-PL" sz="1800" b="0" i="0" u="none" strike="noStrike" baseline="0" dirty="0"/>
              <a:t>o mocnych i sła</a:t>
            </a:r>
            <a:r>
              <a:rPr lang="pl-PL" sz="1800" dirty="0"/>
              <a:t>bych stronach kandydatów, którzy nie zostali wskazani do zatrudnienia przez komisję konkursową</a:t>
            </a:r>
          </a:p>
          <a:p>
            <a:pPr algn="l">
              <a:lnSpc>
                <a:spcPct val="114000"/>
              </a:lnSpc>
            </a:pPr>
            <a:r>
              <a:rPr lang="pl-PL" sz="1800" b="0" i="0" u="none" strike="noStrike" baseline="0" dirty="0"/>
              <a:t>Zał</a:t>
            </a:r>
            <a:r>
              <a:rPr lang="pl-PL" sz="1800" dirty="0"/>
              <a:t>ącznik nr 6 – </a:t>
            </a:r>
            <a:r>
              <a:rPr lang="pl-PL" sz="1800" b="1" dirty="0"/>
              <a:t>Protokół</a:t>
            </a:r>
            <a:r>
              <a:rPr lang="pl-PL" sz="1800" dirty="0"/>
              <a:t> z przeprowadzonego postępowania konkursowego</a:t>
            </a:r>
          </a:p>
          <a:p>
            <a:pPr algn="l">
              <a:lnSpc>
                <a:spcPct val="114000"/>
              </a:lnSpc>
            </a:pPr>
            <a:r>
              <a:rPr lang="pl-PL" sz="1800" dirty="0"/>
              <a:t>Załącznik nr 7 – </a:t>
            </a:r>
            <a:r>
              <a:rPr lang="pl-PL" sz="1800" b="1" dirty="0"/>
              <a:t>Wzór informacji </a:t>
            </a:r>
            <a:r>
              <a:rPr lang="pl-PL" sz="1800" dirty="0"/>
              <a:t>wysyłanej do kandydata, który nie został wskazany do zatrudnienia przez komisję konkursową (po przeprowadzeniu etapu weryfikacji formalnej)</a:t>
            </a:r>
            <a:endParaRPr lang="pl-PL" sz="1800" b="0" i="0" u="none" strike="noStrike" baseline="0" dirty="0"/>
          </a:p>
          <a:p>
            <a:endParaRPr lang="pl-PL" sz="1800" b="0" i="0" u="none" strike="noStrike" baseline="0" dirty="0">
              <a:latin typeface="Calibri" panose="020F0502020204030204" pitchFamily="34" charset="0"/>
            </a:endParaRP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16078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 descr="Obraz zawierający tekst, zrzut ekranu, Czcion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F88A62A-B9F8-E457-0DD3-6D537199B5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58" y="1863725"/>
            <a:ext cx="5695172" cy="4079875"/>
          </a:xfr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id="{18BDDAB5-F4D7-4255-A2DC-FEC1FCCE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45" y="1201420"/>
            <a:ext cx="382137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9E906B"/>
                </a:solidFill>
              </a:rPr>
              <a:t>Europejska Karta Naukowca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583F0ED5-521C-4056-88F1-3E79B1025CD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3074670"/>
            <a:ext cx="4475797" cy="2868930"/>
          </a:xfrm>
        </p:spPr>
        <p:txBody>
          <a:bodyPr>
            <a:normAutofit/>
          </a:bodyPr>
          <a:lstStyle/>
          <a:p>
            <a:r>
              <a:rPr lang="pl-PL" sz="1600" dirty="0"/>
              <a:t>Znowelizowana 24 stycznia 2025 roku:</a:t>
            </a:r>
          </a:p>
          <a:p>
            <a:r>
              <a:rPr lang="pl-PL" sz="1600" i="1" dirty="0"/>
              <a:t>Zalecenie Rady Unii Europejskiej z dnia 18 grudnia 2023 r. w sprawie europejskich ram mających na celu przyciąganie i zatrzymywanie talentów w obszarze badań naukowych, innowacji i przedsiębiorczości w Europie</a:t>
            </a:r>
          </a:p>
          <a:p>
            <a:r>
              <a:rPr lang="pl-PL" sz="1600" dirty="0">
                <a:hlinkClick r:id="rId3"/>
              </a:rPr>
              <a:t>https://eur-lex.europa.eu/legal-content/PL/TXT/PDF/?uri=OJ:C_202301640</a:t>
            </a:r>
            <a:r>
              <a:rPr lang="pl-P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282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A5A5-69D5-B52F-200F-7497D26D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42AFFDDB-BE5F-C89D-2A58-43C0E9EC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6" y="1805283"/>
            <a:ext cx="9745345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9E906B"/>
                </a:solidFill>
              </a:rPr>
              <a:t>Pytania i odpowiedzi prosimy  kierować na adres: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322491BE-2CCA-1D0D-07DC-5E8FB27A70A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30920" y="3860421"/>
            <a:ext cx="3330155" cy="1393975"/>
          </a:xfrm>
        </p:spPr>
        <p:txBody>
          <a:bodyPr>
            <a:normAutofit fontScale="92500"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34000"/>
              </a:lnSpc>
            </a:pPr>
            <a:r>
              <a:rPr lang="pl-PL" sz="2800" b="0" i="0" u="none" strike="noStrike" baseline="0" dirty="0">
                <a:hlinkClick r:id="rId2"/>
              </a:rPr>
              <a:t>HR_award@pk.edu.pl</a:t>
            </a:r>
            <a:r>
              <a:rPr lang="pl-PL" sz="2800" b="0" i="0" u="none" strike="noStrike" baseline="0" dirty="0"/>
              <a:t> </a:t>
            </a:r>
          </a:p>
          <a:p>
            <a:endParaRPr lang="pl-PL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sz="2400" dirty="0"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48444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F5F2AAE-A5A2-40E6-B369-34B04CAD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3" y="914400"/>
            <a:ext cx="10236517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9E906B"/>
                </a:solidFill>
              </a:rPr>
              <a:t>Historia wyróżnienia „HR Excellence in </a:t>
            </a:r>
            <a:r>
              <a:rPr lang="pl-PL" sz="4000" dirty="0" err="1">
                <a:solidFill>
                  <a:srgbClr val="9E906B"/>
                </a:solidFill>
              </a:rPr>
              <a:t>Research</a:t>
            </a:r>
            <a:r>
              <a:rPr lang="pl-PL" sz="4000" dirty="0">
                <a:solidFill>
                  <a:srgbClr val="9E906B"/>
                </a:solidFill>
              </a:rPr>
              <a:t>” na PK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6EBD9C0-9AC9-42E6-8A83-42780D00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2239963"/>
            <a:ext cx="10236516" cy="396652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Od grudnia 2017 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– faza inicjująca wyróżnienie (</a:t>
            </a:r>
            <a:r>
              <a:rPr lang="pl-PL" sz="1600" b="1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Initial</a:t>
            </a: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1600" b="1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Phase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): przyznanie PK znaku „HR Excellence in </a:t>
            </a:r>
            <a:r>
              <a:rPr lang="pl-PL" sz="1600" b="0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Research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” poprzedzone opracowaniem Strategii HR dla Naukowców; wdrażanie Strategii i złożenie raportu z wdrożenia do KE.</a:t>
            </a:r>
          </a:p>
          <a:p>
            <a:pPr algn="just">
              <a:buNone/>
            </a:pP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Od kwietnia 2020 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– faza przejściowa (</a:t>
            </a: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Interim </a:t>
            </a:r>
            <a:r>
              <a:rPr lang="pl-PL" sz="1600" b="1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Phase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): uzyskanie pozytywnej oceny raportu z wdrożenia Strategii HR i utrzymanie wyróżnienia HR </a:t>
            </a:r>
            <a:r>
              <a:rPr lang="pl-PL" sz="1600" b="0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Excelence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pl-PL" sz="1600" b="0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Research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; opracowanie nowej Strategii HR na kolejne 3 lata.</a:t>
            </a:r>
          </a:p>
          <a:p>
            <a:pPr algn="just">
              <a:buNone/>
            </a:pPr>
            <a:b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</a:b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Od kwietnia 2023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 – faza odnowienia wyróżnienia </a:t>
            </a: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1600" b="1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Renewal</a:t>
            </a: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1600" b="1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Phase</a:t>
            </a: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):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 przedłożenie i uzyskanie pozytywnej oceny raportu z wdrożenia Strategii HR; oczekiwanie na wizytę na PK wraz z oceną ze strony ekspertów Komisji Europejskiej.</a:t>
            </a:r>
          </a:p>
          <a:p>
            <a:pPr algn="just"/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Komisja Europejska oceniła pozytywnie raport 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1600" b="1" i="0" u="none" strike="noStrike" dirty="0" err="1">
                <a:solidFill>
                  <a:srgbClr val="009DE5"/>
                </a:solidFill>
                <a:effectLst/>
                <a:latin typeface="Roboto" panose="02000000000000000000" pitchFamily="2" charset="0"/>
                <a:hlinkClick r:id="rId2"/>
              </a:rPr>
              <a:t>Internal</a:t>
            </a:r>
            <a:r>
              <a:rPr lang="pl-PL" sz="1600" b="1" i="0" u="none" strike="noStrike" dirty="0">
                <a:solidFill>
                  <a:srgbClr val="009DE5"/>
                </a:solidFill>
                <a:effectLst/>
                <a:latin typeface="Roboto" panose="02000000000000000000" pitchFamily="2" charset="0"/>
                <a:hlinkClick r:id="rId2"/>
              </a:rPr>
              <a:t> </a:t>
            </a:r>
            <a:r>
              <a:rPr lang="pl-PL" sz="1600" b="1" i="0" u="none" strike="noStrike" dirty="0" err="1">
                <a:solidFill>
                  <a:srgbClr val="009DE5"/>
                </a:solidFill>
                <a:effectLst/>
                <a:latin typeface="Roboto" panose="02000000000000000000" pitchFamily="2" charset="0"/>
                <a:hlinkClick r:id="rId2"/>
              </a:rPr>
              <a:t>Review</a:t>
            </a:r>
            <a:r>
              <a:rPr lang="pl-PL" sz="1600" b="1" i="0" u="none" strike="noStrike" dirty="0">
                <a:solidFill>
                  <a:srgbClr val="009DE5"/>
                </a:solidFill>
                <a:effectLst/>
                <a:latin typeface="Roboto" panose="02000000000000000000" pitchFamily="2" charset="0"/>
                <a:hlinkClick r:id="rId2"/>
              </a:rPr>
              <a:t> Report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) z wdrażania na Politechnice Krakowskiej działań związanych ze strategią HR Excellence in </a:t>
            </a:r>
            <a:r>
              <a:rPr lang="pl-PL" sz="1600" b="0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Research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. Oznacza to, że </a:t>
            </a:r>
            <a:r>
              <a:rPr lang="pl-PL" sz="16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PK wciąż może używać logo HR 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i realizować nowe zadania, doskonaląc się. </a:t>
            </a:r>
          </a:p>
          <a:p>
            <a:pPr algn="just"/>
            <a:r>
              <a:rPr lang="pl-PL" sz="1600" b="1" i="0" u="sng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Czekamy na ustalenie terminów wizyty asesorów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, którzy przyjrzą się mocnym stronom PK oraz zidentyfikują te, które będą wymagały dalszej pracy. </a:t>
            </a:r>
            <a:r>
              <a:rPr lang="pl-PL" sz="1600" b="1" i="0" u="sng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Otrzymamy także od KE zestaw rekomendacji</a:t>
            </a:r>
            <a:r>
              <a:rPr lang="pl-PL" sz="16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, które będą wdrażane w kolejnym okresie sprawozdawczym. . Do tego czasu implementujemy zalecenia z poprzedniego okresu sprawozdawczego. </a:t>
            </a:r>
          </a:p>
        </p:txBody>
      </p:sp>
    </p:spTree>
    <p:extLst>
      <p:ext uri="{BB962C8B-B14F-4D97-AF65-F5344CB8AC3E}">
        <p14:creationId xmlns:p14="http://schemas.microsoft.com/office/powerpoint/2010/main" val="425481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70F0F-6D93-6A2D-2233-96EFF2C1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134BE53-AC79-1AAF-0796-C0FB84DDE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3" y="914400"/>
            <a:ext cx="1023651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solidFill>
                  <a:srgbClr val="9E906B"/>
                </a:solidFill>
              </a:rPr>
              <a:t>Rekomendacje Komisji Europejskiej z poprzedniego okresu sprawozdawczego: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5612CA0-EE9D-9295-0710-5A0CB21A03F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2239963"/>
            <a:ext cx="10236516" cy="396652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Wprowadzenie strategii oraz jasnej polityki w zakresie zwiększenia liczby zagranicznych naukowców na Politechnice Krakowskiej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Zidentyfikowanie skutecznych mechanizmów i metod zwiększających udział społeczności akademickiej w międzynarodowych projektach i kontaktach. Te działania powinny również wzmacniać mobilność oraz widoczność pracowników naukowych PK na poziomie międzynarodowym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Zaleca się wprowadzenie systemu mentoringu i coachingu dla naukowców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Wprowadzenie Polityki Otwartej, Transparentnej i opartej na kryteriach Merytorycznych Rekrutacji na PK (OTMR)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Wprowadzenie polityki równości i różnorodności oraz rozwijanie strategii zapewnienia kobietom równego traktowania i równego dostępu do wszystkich stanowisk, w tym menadżerskich i profesorskich.</a:t>
            </a:r>
          </a:p>
        </p:txBody>
      </p:sp>
    </p:spTree>
    <p:extLst>
      <p:ext uri="{BB962C8B-B14F-4D97-AF65-F5344CB8AC3E}">
        <p14:creationId xmlns:p14="http://schemas.microsoft.com/office/powerpoint/2010/main" val="55240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FF0DB-5E9F-E060-867D-AE73FA0D5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415F8514-73EB-A75A-013F-EE93758E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763" y="914400"/>
            <a:ext cx="1023651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>
                <a:solidFill>
                  <a:srgbClr val="9E906B"/>
                </a:solidFill>
              </a:rPr>
              <a:t>Rekomendacje Komisji Europejskiej z poprzedniego okresu sprawozdawczego: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A58AEB1-8437-5BD0-6486-6919B931EF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3" y="2239963"/>
            <a:ext cx="10236516" cy="396652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Należy rozważyć wprowadzenie formalnych rozwiązań w zakresie elastycznych i skróconych godzin pracy.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Dołożenie wszelkich starań aby pozycja mediatora została obsadzona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Zapewnienie większego zaangażowania społeczności akademickiej w realizację i rozwijanie strategii HR Excellence in </a:t>
            </a:r>
            <a:r>
              <a:rPr lang="pl-PL" sz="2000" b="0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Research</a:t>
            </a: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 na Politechnice Krakowskiej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Logo wyróżnienia HR Excellence in </a:t>
            </a:r>
            <a:r>
              <a:rPr lang="pl-PL" sz="2000" b="1" i="0" dirty="0" err="1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Research</a:t>
            </a:r>
            <a:r>
              <a:rPr lang="pl-PL" sz="2000" b="1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 powinno się znaleźć na głównej stronie PK w widocznym miejscu.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Przetłumaczenie na język angielski wszystkich dokumentów, polityk oraz regulaminów, które są </a:t>
            </a:r>
            <a:r>
              <a:rPr lang="pl-PL" sz="2000" dirty="0">
                <a:solidFill>
                  <a:srgbClr val="274268"/>
                </a:solidFill>
                <a:latin typeface="Roboto" panose="02000000000000000000" pitchFamily="2" charset="0"/>
              </a:rPr>
              <a:t>kier</a:t>
            </a: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owane do społeczności akademickiej na PK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000" b="0" i="0" dirty="0">
                <a:solidFill>
                  <a:srgbClr val="274268"/>
                </a:solidFill>
                <a:effectLst/>
                <a:latin typeface="Roboto" panose="02000000000000000000" pitchFamily="2" charset="0"/>
              </a:rPr>
              <a:t>Kontynuacja realizacji zadań z planu działań, zarówno tych nowych zadań jak i kontynuowanych z poprzedniego planu działań.</a:t>
            </a:r>
          </a:p>
        </p:txBody>
      </p:sp>
    </p:spTree>
    <p:extLst>
      <p:ext uri="{BB962C8B-B14F-4D97-AF65-F5344CB8AC3E}">
        <p14:creationId xmlns:p14="http://schemas.microsoft.com/office/powerpoint/2010/main" val="42416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18BDDAB5-F4D7-4255-A2DC-FEC1FCCEF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9568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HR Excellence in </a:t>
            </a:r>
            <a:r>
              <a:rPr lang="pl-PL" dirty="0" err="1">
                <a:solidFill>
                  <a:srgbClr val="9E906B"/>
                </a:solidFill>
              </a:rPr>
              <a:t>Research</a:t>
            </a:r>
            <a:r>
              <a:rPr lang="pl-PL" dirty="0">
                <a:solidFill>
                  <a:srgbClr val="9E906B"/>
                </a:solidFill>
              </a:rPr>
              <a:t> – Plan działań na lata 2023-2026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583F0ED5-521C-4056-88F1-3E79B1025CD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526030"/>
            <a:ext cx="9927907" cy="341757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pl-PL" sz="1600" dirty="0"/>
              <a:t>64 wskaźniki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9 nowych zadań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Dostępny online na stronie PK:</a:t>
            </a:r>
          </a:p>
          <a:p>
            <a:r>
              <a:rPr lang="pl-PL" sz="1600" dirty="0"/>
              <a:t> </a:t>
            </a:r>
            <a:r>
              <a:rPr lang="pl-PL" sz="1600" dirty="0">
                <a:hlinkClick r:id="rId2"/>
              </a:rPr>
              <a:t>https://www.pk.edu.pl/images/forArticles/2025/HR%20excellence/Action%20Plan%20for%202023%202026%20tabela.docx</a:t>
            </a:r>
            <a:r>
              <a:rPr lang="pl-PL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85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6E0E7-FCE2-0BFB-F647-39B53EAC1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981292BC-346E-D88B-7394-8A6D5963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327" y="915670"/>
            <a:ext cx="974534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9E906B"/>
                </a:solidFill>
              </a:rPr>
              <a:t>HR Excellence in </a:t>
            </a:r>
            <a:r>
              <a:rPr lang="pl-PL" dirty="0" err="1">
                <a:solidFill>
                  <a:srgbClr val="9E906B"/>
                </a:solidFill>
              </a:rPr>
              <a:t>Research</a:t>
            </a:r>
            <a:r>
              <a:rPr lang="pl-PL" dirty="0">
                <a:solidFill>
                  <a:srgbClr val="9E906B"/>
                </a:solidFill>
              </a:rPr>
              <a:t> – Plan działań na lata 2023-2026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688F808-F5D6-BAA6-C826-06009CF493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147762" y="2331720"/>
            <a:ext cx="9927907" cy="3417570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5600" dirty="0" err="1"/>
              <a:t>Creation</a:t>
            </a:r>
            <a:r>
              <a:rPr lang="pl-PL" sz="5600" dirty="0"/>
              <a:t> of a </a:t>
            </a:r>
            <a:r>
              <a:rPr lang="pl-PL" sz="5600" dirty="0" err="1"/>
              <a:t>new</a:t>
            </a:r>
            <a:r>
              <a:rPr lang="pl-PL" sz="5600" dirty="0"/>
              <a:t> English-</a:t>
            </a:r>
            <a:r>
              <a:rPr lang="pl-PL" sz="5600" dirty="0" err="1"/>
              <a:t>language</a:t>
            </a:r>
            <a:r>
              <a:rPr lang="pl-PL" sz="5600" dirty="0"/>
              <a:t> </a:t>
            </a:r>
            <a:r>
              <a:rPr lang="pl-PL" sz="5600" dirty="0" err="1"/>
              <a:t>website</a:t>
            </a:r>
            <a:r>
              <a:rPr lang="pl-PL" sz="5600" dirty="0"/>
              <a:t> </a:t>
            </a:r>
            <a:r>
              <a:rPr lang="pl-PL" sz="5600" dirty="0" err="1"/>
              <a:t>dedicated</a:t>
            </a:r>
            <a:r>
              <a:rPr lang="pl-PL" sz="5600" dirty="0"/>
              <a:t> to the HR Excellence in </a:t>
            </a:r>
            <a:r>
              <a:rPr lang="pl-PL" sz="5600" dirty="0" err="1"/>
              <a:t>Research</a:t>
            </a:r>
            <a:r>
              <a:rPr lang="pl-PL" sz="5600" dirty="0"/>
              <a:t> </a:t>
            </a:r>
            <a:r>
              <a:rPr lang="pl-PL" sz="5600" dirty="0" err="1"/>
              <a:t>award</a:t>
            </a:r>
            <a:r>
              <a:rPr lang="pl-PL" sz="5600" dirty="0"/>
              <a:t> and the </a:t>
            </a:r>
            <a:r>
              <a:rPr lang="pl-PL" sz="5600" dirty="0" err="1"/>
              <a:t>issues</a:t>
            </a:r>
            <a:r>
              <a:rPr lang="pl-PL" sz="5600" dirty="0"/>
              <a:t> from C&amp;C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Translating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strategic documents 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kern="0" spc="2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4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CUT,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which relate 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to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and facilitate 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daily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work of the researchers,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into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English</a:t>
            </a:r>
            <a:endParaRPr lang="pl-PL" sz="5600" kern="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Increasing the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involvement 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spc="2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 research</a:t>
            </a:r>
            <a:r>
              <a:rPr lang="fr-FR" sz="5600" spc="-2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workers</a:t>
            </a:r>
            <a:r>
              <a:rPr lang="fr-FR" sz="560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</a:t>
            </a:r>
            <a:r>
              <a:rPr lang="fr-FR" sz="5600" spc="-1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pl-PL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implementation 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action 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plan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by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creating a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steering group, which will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include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representatives 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kern="0" spc="2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scientists.</a:t>
            </a:r>
            <a:r>
              <a:rPr lang="pl-PL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Creating </a:t>
            </a:r>
            <a:r>
              <a:rPr lang="fr-FR" sz="5600" b="1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</a:t>
            </a:r>
            <a:r>
              <a:rPr lang="fr-FR" sz="5600" b="1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Open, T</a:t>
            </a:r>
            <a:r>
              <a:rPr lang="fr-FR" sz="5600" b="1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ransparent</a:t>
            </a:r>
            <a:r>
              <a:rPr lang="fr-FR" sz="5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and</a:t>
            </a:r>
            <a:r>
              <a:rPr lang="fr-FR" sz="5600" b="1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Substantive Recruitment Policy for</a:t>
            </a:r>
            <a:r>
              <a:rPr lang="fr-FR" sz="5600" b="1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Researchers.</a:t>
            </a:r>
            <a:endParaRPr lang="pl-PL" sz="5600" b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Implementation of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trips</a:t>
            </a:r>
            <a:r>
              <a:rPr lang="fr-FR" sz="560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abroad 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the employees</a:t>
            </a:r>
            <a:r>
              <a:rPr lang="fr-FR" sz="560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CUT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to establish</a:t>
            </a:r>
            <a:r>
              <a:rPr lang="fr-FR" sz="560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foreign cooperation </a:t>
            </a:r>
            <a:r>
              <a:rPr lang="fr-FR" sz="560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preparation 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 project from</a:t>
            </a:r>
            <a:r>
              <a:rPr lang="pl-PL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framework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programmes,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realised 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 frame of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“PROGRAMMING EXCELLENCE -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PK 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XXI</a:t>
            </a:r>
            <a:r>
              <a:rPr lang="fr-FR" sz="5600" kern="0" spc="-1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2.0.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The CUT Development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Programme 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for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the years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2018-2022 -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POWER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II</a:t>
            </a:r>
            <a:endParaRPr lang="pl-PL" sz="5600" kern="0" spc="-1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b="1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Monitoring whether the most suitable researchers apply for our job offer</a:t>
            </a:r>
            <a:endParaRPr lang="pl-PL" sz="5600" b="1" kern="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pl-PL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=&gt;  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Creation </a:t>
            </a:r>
            <a:r>
              <a:rPr lang="fr-FR" sz="5600" kern="0" spc="-1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kern="0" spc="2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the</a:t>
            </a:r>
            <a:r>
              <a:rPr lang="fr-FR" sz="5600" kern="0" spc="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new</a:t>
            </a:r>
            <a:r>
              <a:rPr lang="fr-FR" sz="5600" kern="0" spc="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MultiPortal incorporating HRS4R</a:t>
            </a:r>
            <a:r>
              <a:rPr lang="fr-FR" sz="5600" kern="0" spc="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website and</a:t>
            </a:r>
            <a:r>
              <a:rPr lang="fr-FR" sz="5600" kern="0" spc="-1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strategic</a:t>
            </a:r>
            <a:r>
              <a:rPr lang="fr-FR" sz="5600" kern="0" spc="-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documentation of the </a:t>
            </a:r>
            <a:r>
              <a:rPr lang="fr-FR" sz="5600" kern="0" spc="-3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CUT,</a:t>
            </a:r>
            <a:r>
              <a:rPr lang="fr-FR" sz="5600" kern="0" spc="2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both</a:t>
            </a:r>
            <a:r>
              <a:rPr lang="fr-FR" sz="5600" kern="0" spc="-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1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in</a:t>
            </a:r>
            <a:r>
              <a:rPr lang="fr-FR" sz="5600" kern="0" spc="1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Polish </a:t>
            </a:r>
            <a:r>
              <a:rPr lang="fr-FR" sz="5600" kern="0" spc="-5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English</a:t>
            </a:r>
            <a:r>
              <a:rPr lang="fr-FR" sz="5600" kern="0" spc="-1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solidFill>
                  <a:srgbClr val="00B05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languages.</a:t>
            </a:r>
            <a:endParaRPr lang="pl-PL" sz="5600" kern="0" dirty="0">
              <a:solidFill>
                <a:srgbClr val="00B050"/>
              </a:solidFill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Formal</a:t>
            </a:r>
            <a:r>
              <a:rPr lang="fr-FR" sz="5600" kern="0" spc="-1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creation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 Projects Support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Centre 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at</a:t>
            </a:r>
            <a:r>
              <a:rPr lang="fr-FR" sz="5600" kern="0" spc="-2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CUT</a:t>
            </a:r>
            <a:endParaRPr lang="pl-PL" sz="5600" kern="0" spc="5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Equality Plan for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Cracow University of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Technology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- implementation 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monitoring</a:t>
            </a:r>
            <a:r>
              <a:rPr lang="pl-PL" sz="5600" kern="0" dirty="0"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Awareness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training 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on</a:t>
            </a:r>
            <a:r>
              <a:rPr lang="fr-FR" sz="560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Anti-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Discrimination 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Anti – Mobbing procedures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actions 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on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4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CUT.</a:t>
            </a:r>
            <a:endParaRPr lang="pl-PL" sz="5600" kern="0" spc="-4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Purchase 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of</a:t>
            </a:r>
            <a:r>
              <a:rPr lang="fr-FR" sz="560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software</a:t>
            </a:r>
            <a:r>
              <a:rPr lang="fr-FR" sz="560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with</a:t>
            </a:r>
            <a:r>
              <a:rPr lang="pl-PL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functionalities relevant to sex-disaggregated</a:t>
            </a:r>
            <a:r>
              <a:rPr lang="fr-FR" sz="5600" spc="-2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data</a:t>
            </a:r>
            <a:r>
              <a:rPr lang="fr-FR" sz="560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collection </a:t>
            </a:r>
            <a:r>
              <a:rPr lang="fr-FR" sz="560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and</a:t>
            </a:r>
            <a:r>
              <a:rPr lang="pl-PL" sz="560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Analysis</a:t>
            </a:r>
            <a:endParaRPr lang="pl-PL" sz="5600" kern="0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Submission of at least</a:t>
            </a:r>
            <a:r>
              <a:rPr lang="fr-FR" sz="5600" kern="0" spc="1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one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joint proposal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as</a:t>
            </a:r>
            <a:r>
              <a:rPr lang="fr-FR" sz="5600" kern="0" spc="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 leading institution </a:t>
            </a:r>
            <a:r>
              <a:rPr lang="fr-FR" sz="5600" kern="0" spc="-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or</a:t>
            </a:r>
            <a:r>
              <a:rPr lang="fr-FR" sz="5600" kern="0" spc="1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partner</a:t>
            </a:r>
            <a:r>
              <a:rPr lang="fr-FR" sz="5600" kern="0" spc="-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institution of the </a:t>
            </a:r>
            <a:r>
              <a:rPr lang="fr-FR" sz="5600" kern="0" spc="-2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STARS</a:t>
            </a:r>
            <a:r>
              <a:rPr lang="fr-FR" sz="5600" kern="0" spc="1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EU</a:t>
            </a:r>
            <a:r>
              <a:rPr lang="fr-FR" sz="5600" kern="0" spc="-15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fr-FR" sz="5600" kern="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ALLIANCE consortium.</a:t>
            </a:r>
            <a:endParaRPr lang="pl-PL" sz="5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0600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AB1870A-8144-43C3-BCF3-EA1D41F8E6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sz="2100" dirty="0">
                <a:solidFill>
                  <a:srgbClr val="063475"/>
                </a:solidFill>
                <a:ea typeface="Cabin"/>
                <a:cs typeface="Cabin"/>
                <a:sym typeface="Cabin"/>
              </a:rPr>
              <a:t>Uzasadnienie: dlaczego otwarta, przejrzysta i oparta na kompetencjach rekrutacja (OTM-R) jest niezbędna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AC95CA-FA16-495B-9C6D-C5BD00E604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rgbClr val="063475"/>
                </a:solidFill>
                <a:ea typeface="Cabin"/>
                <a:cs typeface="Cabin"/>
                <a:sym typeface="Cabin"/>
              </a:rPr>
              <a:t>Zasady i wytyczne: jak powinien wyglądać dobry system OTM-R? 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8DCF4B8-94CE-4680-A352-67750F3618C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rgbClr val="063475"/>
                </a:solidFill>
                <a:ea typeface="Cabin"/>
                <a:cs typeface="Cabin"/>
                <a:sym typeface="Cabin"/>
              </a:rPr>
              <a:t>Lista kontrolna dla instytucji jako narzędzie samooceny: jak ocenia się obecne praktyki? </a:t>
            </a: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66E0CA2-DF7C-4249-801E-6EF70AB8A53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63475"/>
                </a:solidFill>
                <a:ea typeface="Cabin"/>
                <a:cs typeface="Cabin"/>
                <a:sym typeface="Cabin"/>
              </a:rPr>
              <a:t>Zestaw narzędzi: przewodnik krok po kroku, jak ulepszyć praktyki OTM-R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063475"/>
                </a:solidFill>
                <a:ea typeface="Cabin"/>
                <a:cs typeface="Cabin"/>
                <a:sym typeface="Cabin"/>
              </a:rPr>
              <a:t>Przykłady dobrych praktyk</a:t>
            </a:r>
          </a:p>
          <a:p>
            <a:endParaRPr lang="pl-PL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FF5F2AAE-A5A2-40E6-B369-34B04CAD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444" y="1727200"/>
            <a:ext cx="4647566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9E906B"/>
                </a:solidFill>
              </a:rPr>
              <a:t>Polityka OTM-R: dokument źródłowy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6EBD9C0-9AC9-42E6-8A83-42780D0014B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pl-PL" sz="1600" b="1" dirty="0">
                <a:ea typeface="Cabin"/>
                <a:cs typeface="Cabin"/>
                <a:sym typeface="Cabin"/>
              </a:rPr>
              <a:t>2015</a:t>
            </a:r>
            <a:r>
              <a:rPr lang="pl-PL" sz="1600" dirty="0">
                <a:ea typeface="Cabin"/>
                <a:cs typeface="Cabin"/>
                <a:sym typeface="Cabin"/>
              </a:rPr>
              <a:t> – Sprawozdanie Grupy Roboczej w ramach Grupy Sterującej ds. Zarządzania Zasobami Ludzkimi w ramach Europejskiej Przestrzeni Badawczej w sprawie otwartej, transparentnej i merytorycznej rekrutacji pracowników naukowych – OTM-R.</a:t>
            </a:r>
          </a:p>
          <a:p>
            <a:r>
              <a:rPr lang="pl-PL" sz="1600" dirty="0">
                <a:hlinkClick r:id="rId2"/>
              </a:rPr>
              <a:t>https://euraxess.ec.europa.eu/useful-information/policy-library</a:t>
            </a:r>
            <a:endParaRPr lang="pl-PL" sz="1600" dirty="0"/>
          </a:p>
          <a:p>
            <a:r>
              <a:rPr lang="pl-PL" sz="1600" b="1" u="sng" dirty="0"/>
              <a:t>=&gt; tzw. Pakiet OTM-R</a:t>
            </a:r>
          </a:p>
        </p:txBody>
      </p:sp>
    </p:spTree>
    <p:extLst>
      <p:ext uri="{BB962C8B-B14F-4D97-AF65-F5344CB8AC3E}">
        <p14:creationId xmlns:p14="http://schemas.microsoft.com/office/powerpoint/2010/main" val="2529497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zablon prezentacji 2.pptx" id="{D6E045F8-1151-4620-8CA3-2839E5D7A11C}" vid="{799DB30D-6604-4569-9F27-EADB649B385C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 2.pptx" id="{D6E045F8-1151-4620-8CA3-2839E5D7A11C}" vid="{D3C3E57C-3DE3-473B-9B56-44A5B5C28912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fc2a0b-df7e-4148-8bc4-58571c5051dc">
      <Terms xmlns="http://schemas.microsoft.com/office/infopath/2007/PartnerControls"/>
    </lcf76f155ced4ddcb4097134ff3c332f>
    <TaxCatchAll xmlns="a1dfc4bb-26f5-417c-bb9f-d9d8167714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78748F8E90B34A91C35CBB64F82757" ma:contentTypeVersion="15" ma:contentTypeDescription="Utwórz nowy dokument." ma:contentTypeScope="" ma:versionID="bf8b6cb2150bfc6672008ba2226e637f">
  <xsd:schema xmlns:xsd="http://www.w3.org/2001/XMLSchema" xmlns:xs="http://www.w3.org/2001/XMLSchema" xmlns:p="http://schemas.microsoft.com/office/2006/metadata/properties" xmlns:ns2="6afc2a0b-df7e-4148-8bc4-58571c5051dc" xmlns:ns3="a1dfc4bb-26f5-417c-bb9f-d9d81677141b" targetNamespace="http://schemas.microsoft.com/office/2006/metadata/properties" ma:root="true" ma:fieldsID="13d6694f996bcc9ae0b5bfe122eacf59" ns2:_="" ns3:_="">
    <xsd:import namespace="6afc2a0b-df7e-4148-8bc4-58571c5051dc"/>
    <xsd:import namespace="a1dfc4bb-26f5-417c-bb9f-d9d8167714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c2a0b-df7e-4148-8bc4-58571c505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9bb90faf-bddd-4aef-9177-4ae8916796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fc4bb-26f5-417c-bb9f-d9d8167714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da42295-09cf-4af3-a09b-2a672dcbd2a6}" ma:internalName="TaxCatchAll" ma:showField="CatchAllData" ma:web="a1dfc4bb-26f5-417c-bb9f-d9d8167714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43152-FFFB-4732-9FE7-7F52021E99E6}">
  <ds:schemaRefs>
    <ds:schemaRef ds:uri="a1dfc4bb-26f5-417c-bb9f-d9d81677141b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6afc2a0b-df7e-4148-8bc4-58571c5051d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76E546-62E8-494C-8E84-B7901EC09B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0B14A4-1E58-49D3-BA4F-9E22077CD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fc2a0b-df7e-4148-8bc4-58571c5051dc"/>
    <ds:schemaRef ds:uri="a1dfc4bb-26f5-417c-bb9f-d9d816771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2637</Words>
  <Application>Microsoft Office PowerPoint</Application>
  <PresentationFormat>Panoramiczny</PresentationFormat>
  <Paragraphs>214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30</vt:i4>
      </vt:variant>
    </vt:vector>
  </HeadingPairs>
  <TitlesOfParts>
    <vt:vector size="43" baseType="lpstr">
      <vt:lpstr>Aptos</vt:lpstr>
      <vt:lpstr>Aptos Display</vt:lpstr>
      <vt:lpstr>Arial</vt:lpstr>
      <vt:lpstr>Arial </vt:lpstr>
      <vt:lpstr>Arial Black</vt:lpstr>
      <vt:lpstr>Cabin</vt:lpstr>
      <vt:lpstr>Calibri</vt:lpstr>
      <vt:lpstr>Calibri Light</vt:lpstr>
      <vt:lpstr>Roboto</vt:lpstr>
      <vt:lpstr>Wingdings</vt:lpstr>
      <vt:lpstr>Motyw pakietu Office</vt:lpstr>
      <vt:lpstr>1_Projekt niestandardowy</vt:lpstr>
      <vt:lpstr>Projekt niestandardowy</vt:lpstr>
      <vt:lpstr>Prezentacja programu PowerPoint</vt:lpstr>
      <vt:lpstr>Dlaczego PK wdraża OTM-R?</vt:lpstr>
      <vt:lpstr>Europejska Karta Naukowca</vt:lpstr>
      <vt:lpstr>Historia wyróżnienia „HR Excellence in Research” na PK</vt:lpstr>
      <vt:lpstr>Rekomendacje Komisji Europejskiej z poprzedniego okresu sprawozdawczego:</vt:lpstr>
      <vt:lpstr>Rekomendacje Komisji Europejskiej z poprzedniego okresu sprawozdawczego:</vt:lpstr>
      <vt:lpstr>HR Excellence in Research – Plan działań na lata 2023-2026</vt:lpstr>
      <vt:lpstr>HR Excellence in Research – Plan działań na lata 2023-2026</vt:lpstr>
      <vt:lpstr>Polityka OTM-R: dokument źródłowy</vt:lpstr>
      <vt:lpstr>Zachęca się do:</vt:lpstr>
      <vt:lpstr>Zachęca się także do:</vt:lpstr>
      <vt:lpstr>Elementy krytyczne rekrutacji:</vt:lpstr>
      <vt:lpstr>Polityka  OTM-R na PK:</vt:lpstr>
      <vt:lpstr>Wprowadzenie:</vt:lpstr>
      <vt:lpstr>Cel wprowadzenia Polityki:</vt:lpstr>
      <vt:lpstr>Podstawy prawne:</vt:lpstr>
      <vt:lpstr>Struktura organizacyjna:</vt:lpstr>
      <vt:lpstr>Osoba na stanowisku ds. doskonałości kadr PK:</vt:lpstr>
      <vt:lpstr>Koordynatorzy procesu rekrutacji:</vt:lpstr>
      <vt:lpstr>Zespół ds. monitorowania strategii HR na Politechnice Krakowskiej:</vt:lpstr>
      <vt:lpstr>Zasady prowadzenia procesu rekrutacyjnego:</vt:lpstr>
      <vt:lpstr>Zasady prowadzenia procesu rekrutacyjnego:</vt:lpstr>
      <vt:lpstr>Prezentacja programu PowerPoint</vt:lpstr>
      <vt:lpstr>Fazy postępowania rekrutacyjnego:</vt:lpstr>
      <vt:lpstr>Fazy postępowania rekrutacyjnego:</vt:lpstr>
      <vt:lpstr>Fazy postępowania rekrutacyjnego:</vt:lpstr>
      <vt:lpstr>Fazy postępowania rekrutacyjnego:</vt:lpstr>
      <vt:lpstr>Fazy postępowania rekrutacyjnego - najważniejsze informacje zawarte w OTM-R na PK:</vt:lpstr>
      <vt:lpstr>Lista załączników:</vt:lpstr>
      <vt:lpstr>Pytania i odpowiedzi prosimy  kierować na adres: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Chmura</dc:creator>
  <cp:lastModifiedBy>Ewelina Szeląg</cp:lastModifiedBy>
  <cp:revision>63</cp:revision>
  <cp:lastPrinted>2025-04-22T13:39:26Z</cp:lastPrinted>
  <dcterms:created xsi:type="dcterms:W3CDTF">2024-08-27T13:59:31Z</dcterms:created>
  <dcterms:modified xsi:type="dcterms:W3CDTF">2025-07-07T06:08:57Z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0x0101004D78748F8E90B34A91C35CBB64F82757</vt:lpwstr>
  </property>
  <property fmtid="{D5CDD505-2E9C-101B-9397-08002B2CF9AE}" pid="3" name="MediaServiceImageTags">
    <vt:lpwstr/>
  </property>
</Properties>
</file>